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60" r:id="rId4"/>
    <p:sldId id="261" r:id="rId5"/>
    <p:sldId id="266" r:id="rId6"/>
    <p:sldId id="267" r:id="rId7"/>
    <p:sldId id="272" r:id="rId8"/>
    <p:sldId id="275" r:id="rId9"/>
    <p:sldId id="274" r:id="rId10"/>
    <p:sldId id="273" r:id="rId11"/>
    <p:sldId id="264" r:id="rId12"/>
    <p:sldId id="268" r:id="rId13"/>
    <p:sldId id="269" r:id="rId14"/>
    <p:sldId id="270" r:id="rId15"/>
    <p:sldId id="262" r:id="rId16"/>
    <p:sldId id="265"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116" autoAdjust="0"/>
  </p:normalViewPr>
  <p:slideViewPr>
    <p:cSldViewPr snapToGrid="0">
      <p:cViewPr>
        <p:scale>
          <a:sx n="84" d="100"/>
          <a:sy n="84" d="100"/>
        </p:scale>
        <p:origin x="72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56200-5ABC-499C-810C-0773F4FBC45C}"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3B573-0B2E-4973-99CF-DB1480F56E8C}" type="slidenum">
              <a:rPr lang="en-US" smtClean="0"/>
              <a:t>‹#›</a:t>
            </a:fld>
            <a:endParaRPr lang="en-US"/>
          </a:p>
        </p:txBody>
      </p:sp>
    </p:spTree>
    <p:extLst>
      <p:ext uri="{BB962C8B-B14F-4D97-AF65-F5344CB8AC3E}">
        <p14:creationId xmlns:p14="http://schemas.microsoft.com/office/powerpoint/2010/main" val="2137799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180797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1496544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113677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B3C671-E15F-49D4-B6B6-CA2085F9E33E}"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185320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198469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244086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1808047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128275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780301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124207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401402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63838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B3C671-E15F-49D4-B6B6-CA2085F9E33E}"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69209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B3C671-E15F-49D4-B6B6-CA2085F9E33E}"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990555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B3C671-E15F-49D4-B6B6-CA2085F9E33E}"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420258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B3C671-E15F-49D4-B6B6-CA2085F9E33E}"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252558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EB3C671-E15F-49D4-B6B6-CA2085F9E33E}" type="datetimeFigureOut">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367221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B3C671-E15F-49D4-B6B6-CA2085F9E33E}"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394301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B3C671-E15F-49D4-B6B6-CA2085F9E33E}"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C9F9A-310D-462D-95BF-E17AA918B311}" type="slidenum">
              <a:rPr lang="en-US" smtClean="0"/>
              <a:t>‹#›</a:t>
            </a:fld>
            <a:endParaRPr lang="en-US"/>
          </a:p>
        </p:txBody>
      </p:sp>
    </p:spTree>
    <p:extLst>
      <p:ext uri="{BB962C8B-B14F-4D97-AF65-F5344CB8AC3E}">
        <p14:creationId xmlns:p14="http://schemas.microsoft.com/office/powerpoint/2010/main" val="427634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B3C671-E15F-49D4-B6B6-CA2085F9E33E}" type="datetimeFigureOut">
              <a:rPr lang="en-US" smtClean="0"/>
              <a:t>5/7/2021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8C9F9A-310D-462D-95BF-E17AA918B311}" type="slidenum">
              <a:rPr lang="en-US" smtClean="0"/>
              <a:t>‹#›</a:t>
            </a:fld>
            <a:endParaRPr lang="en-US"/>
          </a:p>
        </p:txBody>
      </p:sp>
    </p:spTree>
    <p:extLst>
      <p:ext uri="{BB962C8B-B14F-4D97-AF65-F5344CB8AC3E}">
        <p14:creationId xmlns:p14="http://schemas.microsoft.com/office/powerpoint/2010/main" val="31520352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8259"/>
            <a:ext cx="12191999" cy="6849741"/>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214878" y="1839849"/>
            <a:ext cx="8891397" cy="2725029"/>
          </a:xfrm>
        </p:spPr>
        <p:txBody>
          <a:bodyPr>
            <a:normAutofit fontScale="90000"/>
          </a:bodyPr>
          <a:lstStyle/>
          <a:p>
            <a:r>
              <a:rPr lang="en-US" sz="6600" b="1" i="1" dirty="0">
                <a:solidFill>
                  <a:schemeClr val="bg2">
                    <a:lumMod val="40000"/>
                    <a:lumOff val="60000"/>
                  </a:schemeClr>
                </a:solidFill>
                <a:latin typeface="Cambria" panose="02040503050406030204" pitchFamily="18" charset="0"/>
                <a:ea typeface="Cambria" panose="02040503050406030204" pitchFamily="18" charset="0"/>
              </a:rPr>
              <a:t>Drowsiness Detection Using Video Analysis</a:t>
            </a:r>
          </a:p>
        </p:txBody>
      </p:sp>
      <p:sp>
        <p:nvSpPr>
          <p:cNvPr id="4" name="TextBox 3"/>
          <p:cNvSpPr txBox="1"/>
          <p:nvPr/>
        </p:nvSpPr>
        <p:spPr>
          <a:xfrm>
            <a:off x="161924" y="5096736"/>
            <a:ext cx="5543551" cy="1631216"/>
          </a:xfrm>
          <a:prstGeom prst="rect">
            <a:avLst/>
          </a:prstGeom>
          <a:noFill/>
        </p:spPr>
        <p:txBody>
          <a:bodyPr wrap="square" rtlCol="0">
            <a:spAutoFit/>
          </a:bodyPr>
          <a:lstStyle/>
          <a:p>
            <a:r>
              <a:rPr lang="en-US" sz="2000" dirty="0">
                <a:solidFill>
                  <a:schemeClr val="bg2">
                    <a:lumMod val="20000"/>
                    <a:lumOff val="80000"/>
                  </a:schemeClr>
                </a:solidFill>
                <a:latin typeface="Cambria" panose="02040503050406030204" pitchFamily="18" charset="0"/>
                <a:ea typeface="Cambria" panose="02040503050406030204" pitchFamily="18" charset="0"/>
              </a:rPr>
              <a:t>AP18110010213  - K. Sree Rama Murthy</a:t>
            </a:r>
          </a:p>
          <a:p>
            <a:r>
              <a:rPr lang="en-US" sz="2000" dirty="0">
                <a:solidFill>
                  <a:schemeClr val="bg2">
                    <a:lumMod val="20000"/>
                    <a:lumOff val="80000"/>
                  </a:schemeClr>
                </a:solidFill>
                <a:latin typeface="Cambria" panose="02040503050406030204" pitchFamily="18" charset="0"/>
                <a:ea typeface="Cambria" panose="02040503050406030204" pitchFamily="18" charset="0"/>
              </a:rPr>
              <a:t>AP18110010258  - Vijay Kashyap Kompella</a:t>
            </a:r>
          </a:p>
          <a:p>
            <a:r>
              <a:rPr lang="en-US" sz="2000" dirty="0">
                <a:solidFill>
                  <a:schemeClr val="bg2">
                    <a:lumMod val="20000"/>
                    <a:lumOff val="80000"/>
                  </a:schemeClr>
                </a:solidFill>
                <a:latin typeface="Cambria" panose="02040503050406030204" pitchFamily="18" charset="0"/>
                <a:ea typeface="Cambria" panose="02040503050406030204" pitchFamily="18" charset="0"/>
              </a:rPr>
              <a:t>AP18110010252  - K. Aashritha</a:t>
            </a:r>
          </a:p>
          <a:p>
            <a:r>
              <a:rPr lang="en-US" sz="2000" dirty="0">
                <a:solidFill>
                  <a:schemeClr val="bg2">
                    <a:lumMod val="20000"/>
                    <a:lumOff val="80000"/>
                  </a:schemeClr>
                </a:solidFill>
                <a:latin typeface="Cambria" panose="02040503050406030204" pitchFamily="18" charset="0"/>
                <a:ea typeface="Cambria" panose="02040503050406030204" pitchFamily="18" charset="0"/>
              </a:rPr>
              <a:t>AP18110010263  - Hemanth Sri Sai Boddupalli </a:t>
            </a:r>
          </a:p>
          <a:p>
            <a:r>
              <a:rPr lang="en-US" sz="2000" dirty="0">
                <a:solidFill>
                  <a:schemeClr val="bg2">
                    <a:lumMod val="20000"/>
                    <a:lumOff val="80000"/>
                  </a:schemeClr>
                </a:solidFill>
                <a:latin typeface="Cambria" panose="02040503050406030204" pitchFamily="18" charset="0"/>
                <a:ea typeface="Cambria" panose="02040503050406030204" pitchFamily="18" charset="0"/>
              </a:rPr>
              <a:t>AP18110010246  - Bhavana Siddineni</a:t>
            </a:r>
          </a:p>
        </p:txBody>
      </p:sp>
    </p:spTree>
    <p:extLst>
      <p:ext uri="{BB962C8B-B14F-4D97-AF65-F5344CB8AC3E}">
        <p14:creationId xmlns:p14="http://schemas.microsoft.com/office/powerpoint/2010/main" val="408972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3" name="TextBox 2"/>
          <p:cNvSpPr txBox="1"/>
          <p:nvPr/>
        </p:nvSpPr>
        <p:spPr>
          <a:xfrm>
            <a:off x="3933824" y="514351"/>
            <a:ext cx="4219576" cy="646331"/>
          </a:xfrm>
          <a:prstGeom prst="rect">
            <a:avLst/>
          </a:prstGeom>
          <a:noFill/>
        </p:spPr>
        <p:txBody>
          <a:bodyPr wrap="square" rtlCol="0">
            <a:spAutoFit/>
          </a:bodyPr>
          <a:lstStyle/>
          <a:p>
            <a:pPr lvl="0"/>
            <a:r>
              <a:rPr lang="en-US" sz="3600" b="1" dirty="0">
                <a:solidFill>
                  <a:schemeClr val="bg2">
                    <a:lumMod val="40000"/>
                    <a:lumOff val="60000"/>
                  </a:schemeClr>
                </a:solidFill>
                <a:latin typeface="Cambria Math" panose="02040503050406030204" pitchFamily="18" charset="0"/>
                <a:ea typeface="Cambria Math" panose="02040503050406030204" pitchFamily="18" charset="0"/>
              </a:rPr>
              <a:t>Plot o</a:t>
            </a:r>
            <a:r>
              <a:rPr lang="en-US" sz="3600" b="1" dirty="0" smtClean="0">
                <a:solidFill>
                  <a:schemeClr val="bg2">
                    <a:lumMod val="40000"/>
                    <a:lumOff val="60000"/>
                  </a:schemeClr>
                </a:solidFill>
                <a:latin typeface="Cambria Math" panose="02040503050406030204" pitchFamily="18" charset="0"/>
                <a:ea typeface="Cambria Math" panose="02040503050406030204" pitchFamily="18" charset="0"/>
              </a:rPr>
              <a:t>f  HOG  Feature</a:t>
            </a:r>
            <a:endParaRPr lang="en-US" sz="3600" b="1" dirty="0">
              <a:solidFill>
                <a:schemeClr val="bg2">
                  <a:lumMod val="40000"/>
                  <a:lumOff val="60000"/>
                </a:schemeClr>
              </a:solidFill>
              <a:latin typeface="Cambria Math" panose="02040503050406030204" pitchFamily="18" charset="0"/>
              <a:ea typeface="Cambria Math" panose="020405030504060302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14349" y="1815938"/>
            <a:ext cx="4848225" cy="3424873"/>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605584" y="1815938"/>
            <a:ext cx="5243513" cy="3424873"/>
          </a:xfrm>
          <a:prstGeom prst="rect">
            <a:avLst/>
          </a:prstGeom>
        </p:spPr>
      </p:pic>
      <p:sp>
        <p:nvSpPr>
          <p:cNvPr id="6" name="TextBox 5"/>
          <p:cNvSpPr txBox="1"/>
          <p:nvPr/>
        </p:nvSpPr>
        <p:spPr>
          <a:xfrm>
            <a:off x="2195512" y="5412527"/>
            <a:ext cx="1485900" cy="369332"/>
          </a:xfrm>
          <a:prstGeom prst="rect">
            <a:avLst/>
          </a:prstGeom>
          <a:noFill/>
        </p:spPr>
        <p:txBody>
          <a:bodyPr wrap="square" rtlCol="0">
            <a:spAutoFit/>
          </a:bodyPr>
          <a:lstStyle/>
          <a:p>
            <a:r>
              <a:rPr lang="en-US" b="1" dirty="0">
                <a:solidFill>
                  <a:schemeClr val="bg2">
                    <a:lumMod val="40000"/>
                    <a:lumOff val="60000"/>
                  </a:schemeClr>
                </a:solidFill>
                <a:latin typeface="Cambria Math" panose="02040503050406030204" pitchFamily="18" charset="0"/>
                <a:ea typeface="Cambria Math" panose="02040503050406030204" pitchFamily="18" charset="0"/>
              </a:rPr>
              <a:t>(a) Open eye</a:t>
            </a:r>
          </a:p>
        </p:txBody>
      </p:sp>
      <p:sp>
        <p:nvSpPr>
          <p:cNvPr id="7" name="TextBox 6"/>
          <p:cNvSpPr txBox="1"/>
          <p:nvPr/>
        </p:nvSpPr>
        <p:spPr>
          <a:xfrm>
            <a:off x="8222454" y="5412527"/>
            <a:ext cx="2009775" cy="369332"/>
          </a:xfrm>
          <a:prstGeom prst="rect">
            <a:avLst/>
          </a:prstGeom>
          <a:noFill/>
        </p:spPr>
        <p:txBody>
          <a:bodyPr wrap="square" rtlCol="0">
            <a:spAutoFit/>
          </a:bodyPr>
          <a:lstStyle/>
          <a:p>
            <a:r>
              <a:rPr lang="en-US" b="1" dirty="0">
                <a:solidFill>
                  <a:schemeClr val="bg2">
                    <a:lumMod val="40000"/>
                    <a:lumOff val="60000"/>
                  </a:schemeClr>
                </a:solidFill>
                <a:latin typeface="Cambria Math" panose="02040503050406030204" pitchFamily="18" charset="0"/>
                <a:ea typeface="Cambria Math" panose="02040503050406030204" pitchFamily="18" charset="0"/>
              </a:rPr>
              <a:t>(b) </a:t>
            </a:r>
            <a:r>
              <a:rPr lang="en-US" b="1" dirty="0" smtClean="0">
                <a:solidFill>
                  <a:schemeClr val="bg2">
                    <a:lumMod val="40000"/>
                    <a:lumOff val="60000"/>
                  </a:schemeClr>
                </a:solidFill>
                <a:latin typeface="Cambria Math" panose="02040503050406030204" pitchFamily="18" charset="0"/>
                <a:ea typeface="Cambria Math" panose="02040503050406030204" pitchFamily="18" charset="0"/>
              </a:rPr>
              <a:t>Closed </a:t>
            </a:r>
            <a:r>
              <a:rPr lang="en-US" b="1" dirty="0">
                <a:solidFill>
                  <a:schemeClr val="bg2">
                    <a:lumMod val="40000"/>
                    <a:lumOff val="60000"/>
                  </a:schemeClr>
                </a:solidFill>
                <a:latin typeface="Cambria Math" panose="02040503050406030204" pitchFamily="18" charset="0"/>
                <a:ea typeface="Cambria Math" panose="02040503050406030204" pitchFamily="18" charset="0"/>
              </a:rPr>
              <a:t>eye</a:t>
            </a:r>
          </a:p>
        </p:txBody>
      </p:sp>
    </p:spTree>
    <p:extLst>
      <p:ext uri="{BB962C8B-B14F-4D97-AF65-F5344CB8AC3E}">
        <p14:creationId xmlns:p14="http://schemas.microsoft.com/office/powerpoint/2010/main" val="307615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097274" y="-104775"/>
            <a:ext cx="4199001"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Experimental Study </a:t>
            </a:r>
          </a:p>
        </p:txBody>
      </p:sp>
      <p:graphicFrame>
        <p:nvGraphicFramePr>
          <p:cNvPr id="3" name="Table 2"/>
          <p:cNvGraphicFramePr>
            <a:graphicFrameLocks noGrp="1"/>
          </p:cNvGraphicFramePr>
          <p:nvPr>
            <p:extLst>
              <p:ext uri="{D42A27DB-BD31-4B8C-83A1-F6EECF244321}">
                <p14:modId xmlns:p14="http://schemas.microsoft.com/office/powerpoint/2010/main" val="4246312781"/>
              </p:ext>
            </p:extLst>
          </p:nvPr>
        </p:nvGraphicFramePr>
        <p:xfrm>
          <a:off x="495299" y="541556"/>
          <a:ext cx="11229975" cy="6202144"/>
        </p:xfrm>
        <a:graphic>
          <a:graphicData uri="http://schemas.openxmlformats.org/drawingml/2006/table">
            <a:tbl>
              <a:tblPr firstRow="1" bandRow="1">
                <a:tableStyleId>{5C22544A-7EE6-4342-B048-85BDC9FD1C3A}</a:tableStyleId>
              </a:tblPr>
              <a:tblGrid>
                <a:gridCol w="3743325">
                  <a:extLst>
                    <a:ext uri="{9D8B030D-6E8A-4147-A177-3AD203B41FA5}">
                      <a16:colId xmlns:a16="http://schemas.microsoft.com/office/drawing/2014/main" val="2518057444"/>
                    </a:ext>
                  </a:extLst>
                </a:gridCol>
                <a:gridCol w="3743325">
                  <a:extLst>
                    <a:ext uri="{9D8B030D-6E8A-4147-A177-3AD203B41FA5}">
                      <a16:colId xmlns:a16="http://schemas.microsoft.com/office/drawing/2014/main" val="3399129933"/>
                    </a:ext>
                  </a:extLst>
                </a:gridCol>
                <a:gridCol w="3743325">
                  <a:extLst>
                    <a:ext uri="{9D8B030D-6E8A-4147-A177-3AD203B41FA5}">
                      <a16:colId xmlns:a16="http://schemas.microsoft.com/office/drawing/2014/main" val="850527723"/>
                    </a:ext>
                  </a:extLst>
                </a:gridCol>
              </a:tblGrid>
              <a:tr h="366257">
                <a:tc>
                  <a:txBody>
                    <a:bodyPr/>
                    <a:lstStyle/>
                    <a:p>
                      <a:r>
                        <a:rPr lang="en-US" dirty="0">
                          <a:latin typeface="Cambria Math" panose="02040503050406030204" pitchFamily="18" charset="0"/>
                          <a:ea typeface="Cambria Math" panose="02040503050406030204" pitchFamily="18" charset="0"/>
                        </a:rPr>
                        <a:t>                    Frame</a:t>
                      </a:r>
                    </a:p>
                  </a:txBody>
                  <a:tcPr>
                    <a:solidFill>
                      <a:schemeClr val="bg1">
                        <a:lumMod val="75000"/>
                        <a:lumOff val="25000"/>
                      </a:schemeClr>
                    </a:solidFill>
                  </a:tcPr>
                </a:tc>
                <a:tc>
                  <a:txBody>
                    <a:bodyPr/>
                    <a:lstStyle/>
                    <a:p>
                      <a:r>
                        <a:rPr lang="en-US" dirty="0">
                          <a:latin typeface="Cambria Math" panose="02040503050406030204" pitchFamily="18" charset="0"/>
                          <a:ea typeface="Cambria Math" panose="02040503050406030204" pitchFamily="18" charset="0"/>
                        </a:rPr>
                        <a:t>Desired Output</a:t>
                      </a:r>
                    </a:p>
                  </a:txBody>
                  <a:tcPr>
                    <a:solidFill>
                      <a:schemeClr val="bg1">
                        <a:lumMod val="75000"/>
                        <a:lumOff val="25000"/>
                      </a:schemeClr>
                    </a:solidFill>
                  </a:tcPr>
                </a:tc>
                <a:tc>
                  <a:txBody>
                    <a:bodyPr/>
                    <a:lstStyle/>
                    <a:p>
                      <a:r>
                        <a:rPr lang="en-US" dirty="0">
                          <a:latin typeface="Cambria Math" panose="02040503050406030204" pitchFamily="18" charset="0"/>
                          <a:ea typeface="Cambria Math" panose="02040503050406030204" pitchFamily="18" charset="0"/>
                        </a:rPr>
                        <a:t>Experimenatl</a:t>
                      </a:r>
                      <a:r>
                        <a:rPr lang="en-US" baseline="0" dirty="0">
                          <a:latin typeface="Cambria Math" panose="02040503050406030204" pitchFamily="18" charset="0"/>
                          <a:ea typeface="Cambria Math" panose="02040503050406030204" pitchFamily="18" charset="0"/>
                        </a:rPr>
                        <a:t> Output</a:t>
                      </a:r>
                      <a:endParaRPr lang="en-US" dirty="0">
                        <a:latin typeface="Cambria Math" panose="02040503050406030204" pitchFamily="18" charset="0"/>
                        <a:ea typeface="Cambria Math" panose="02040503050406030204" pitchFamily="18" charset="0"/>
                      </a:endParaRPr>
                    </a:p>
                  </a:txBody>
                  <a:tcPr>
                    <a:solidFill>
                      <a:schemeClr val="bg1">
                        <a:lumMod val="75000"/>
                        <a:lumOff val="25000"/>
                      </a:schemeClr>
                    </a:solidFill>
                  </a:tcPr>
                </a:tc>
                <a:extLst>
                  <a:ext uri="{0D108BD9-81ED-4DB2-BD59-A6C34878D82A}">
                    <a16:rowId xmlns:a16="http://schemas.microsoft.com/office/drawing/2014/main" val="2099828304"/>
                  </a:ext>
                </a:extLst>
              </a:tr>
              <a:tr h="1976894">
                <a:tc>
                  <a:txBody>
                    <a:bodyPr/>
                    <a:lstStyle/>
                    <a:p>
                      <a:endParaRPr lang="en-US" dirty="0"/>
                    </a:p>
                  </a:txBody>
                  <a:tcPr>
                    <a:solidFill>
                      <a:schemeClr val="tx1">
                        <a:lumMod val="75000"/>
                      </a:schemeClr>
                    </a:solidFill>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Moving</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 </a:t>
                      </a:r>
                      <a:r>
                        <a:rPr lang="en-IN" sz="2000" kern="1200" dirty="0">
                          <a:solidFill>
                            <a:schemeClr val="dk1"/>
                          </a:solidFill>
                          <a:effectLst/>
                          <a:latin typeface="Cambria Math" panose="02040503050406030204" pitchFamily="18" charset="0"/>
                          <a:ea typeface="Cambria Math" panose="02040503050406030204" pitchFamily="18" charset="0"/>
                          <a:cs typeface="+mn-cs"/>
                        </a:rPr>
                        <a:t>No</a:t>
                      </a:r>
                      <a:endParaRPr lang="en-US" sz="2000" dirty="0">
                        <a:latin typeface="Cambria Math" panose="02040503050406030204" pitchFamily="18" charset="0"/>
                        <a:ea typeface="Cambria Math" panose="02040503050406030204" pitchFamily="18" charset="0"/>
                      </a:endParaRPr>
                    </a:p>
                  </a:txBody>
                  <a:tcPr>
                    <a:solidFill>
                      <a:schemeClr val="tx1">
                        <a:lumMod val="75000"/>
                      </a:schemeClr>
                    </a:solidFill>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Moving</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pPr algn="l"/>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No </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Result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b="1" kern="1200" dirty="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75000"/>
                      </a:schemeClr>
                    </a:solidFill>
                  </a:tcPr>
                </a:tc>
                <a:extLst>
                  <a:ext uri="{0D108BD9-81ED-4DB2-BD59-A6C34878D82A}">
                    <a16:rowId xmlns:a16="http://schemas.microsoft.com/office/drawing/2014/main" val="2781873838"/>
                  </a:ext>
                </a:extLst>
              </a:tr>
              <a:tr h="1962150">
                <a:tc>
                  <a:txBody>
                    <a:bodyPr/>
                    <a:lstStyle/>
                    <a:p>
                      <a:endParaRPr lang="en-US" dirty="0"/>
                    </a:p>
                  </a:txBody>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Not</a:t>
                      </a:r>
                      <a:r>
                        <a:rPr lang="en-IN" sz="2000" kern="1200" baseline="0" dirty="0" smtClean="0">
                          <a:solidFill>
                            <a:schemeClr val="dk1"/>
                          </a:solidFill>
                          <a:effectLst/>
                          <a:latin typeface="Cambria Math" panose="02040503050406030204" pitchFamily="18" charset="0"/>
                          <a:ea typeface="Cambria Math" panose="02040503050406030204" pitchFamily="18" charset="0"/>
                          <a:cs typeface="+mn-cs"/>
                        </a:rPr>
                        <a:t> M</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oving</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No</a:t>
                      </a:r>
                      <a:endParaRPr lang="en-US" sz="2000" dirty="0">
                        <a:latin typeface="Cambria Math" panose="02040503050406030204" pitchFamily="18" charset="0"/>
                        <a:ea typeface="Cambria Math" panose="02040503050406030204" pitchFamily="18" charset="0"/>
                      </a:endParaRPr>
                    </a:p>
                  </a:txBody>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Not Moving</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open</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No </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Result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b="1" kern="1200" dirty="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838702650"/>
                  </a:ext>
                </a:extLst>
              </a:tr>
              <a:tr h="1896843">
                <a:tc>
                  <a:txBody>
                    <a:bodyPr/>
                    <a:lstStyle/>
                    <a:p>
                      <a:endParaRPr lang="en-US" dirty="0"/>
                    </a:p>
                    <a:p>
                      <a:endParaRPr lang="en-US" dirty="0"/>
                    </a:p>
                    <a:p>
                      <a:endParaRPr lang="en-US" dirty="0"/>
                    </a:p>
                    <a:p>
                      <a:endParaRPr lang="en-US" dirty="0"/>
                    </a:p>
                  </a:txBody>
                  <a:tcPr>
                    <a:solidFill>
                      <a:schemeClr val="tx1">
                        <a:lumMod val="75000"/>
                      </a:schemeClr>
                    </a:solidFill>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Not moving</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closed</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closed</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Yes</a:t>
                      </a:r>
                      <a:endParaRPr lang="en-US" sz="2000" dirty="0">
                        <a:latin typeface="Cambria Math" panose="02040503050406030204" pitchFamily="18" charset="0"/>
                        <a:ea typeface="Cambria Math" panose="02040503050406030204" pitchFamily="18" charset="0"/>
                      </a:endParaRPr>
                    </a:p>
                  </a:txBody>
                  <a:tcPr>
                    <a:solidFill>
                      <a:schemeClr val="tx1">
                        <a:lumMod val="75000"/>
                      </a:schemeClr>
                    </a:solidFill>
                  </a:tcPr>
                </a:tc>
                <a:tc>
                  <a:txBody>
                    <a:bodyPr/>
                    <a:lstStyle/>
                    <a:p>
                      <a:r>
                        <a:rPr lang="en-IN" sz="2000" b="1" kern="1200" dirty="0">
                          <a:solidFill>
                            <a:schemeClr val="dk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status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kern="1200" dirty="0">
                          <a:solidFill>
                            <a:schemeClr val="dk1"/>
                          </a:solidFill>
                          <a:effectLst/>
                          <a:latin typeface="Cambria Math" panose="02040503050406030204" pitchFamily="18" charset="0"/>
                          <a:ea typeface="Cambria Math" panose="02040503050406030204" pitchFamily="18" charset="0"/>
                          <a:cs typeface="+mn-cs"/>
                        </a:rPr>
                        <a:t>Not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moving</a:t>
                      </a:r>
                      <a:endParaRPr lang="en-US" sz="2000" kern="1200" dirty="0" smtClean="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Right</a:t>
                      </a:r>
                      <a:r>
                        <a:rPr lang="en-IN" sz="2000" b="1" kern="1200" baseline="0" dirty="0" smtClean="0">
                          <a:solidFill>
                            <a:schemeClr val="dk1"/>
                          </a:solidFill>
                          <a:effectLst/>
                          <a:latin typeface="Cambria Math" panose="02040503050406030204" pitchFamily="18" charset="0"/>
                          <a:ea typeface="Cambria Math" panose="02040503050406030204" pitchFamily="18" charset="0"/>
                          <a:cs typeface="+mn-cs"/>
                        </a:rPr>
                        <a:t> </a:t>
                      </a:r>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closed</a:t>
                      </a:r>
                      <a:endParaRPr lang="en-US" sz="2000" kern="1200" dirty="0" smtClean="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Left eye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closed</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Drowsiness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Yes</a:t>
                      </a:r>
                      <a:endParaRPr lang="en-US" sz="2000" kern="1200" dirty="0">
                        <a:solidFill>
                          <a:schemeClr val="dk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dk1"/>
                          </a:solidFill>
                          <a:effectLst/>
                          <a:latin typeface="Cambria Math" panose="02040503050406030204" pitchFamily="18" charset="0"/>
                          <a:ea typeface="Cambria Math" panose="02040503050406030204" pitchFamily="18" charset="0"/>
                          <a:cs typeface="+mn-cs"/>
                        </a:rPr>
                        <a:t>Result </a:t>
                      </a:r>
                      <a:r>
                        <a:rPr lang="en-IN" sz="2000" kern="1200" dirty="0" smtClean="0">
                          <a:solidFill>
                            <a:schemeClr val="dk1"/>
                          </a:solidFill>
                          <a:effectLst/>
                          <a:latin typeface="Cambria Math" panose="02040503050406030204" pitchFamily="18" charset="0"/>
                          <a:ea typeface="Cambria Math" panose="02040503050406030204" pitchFamily="18" charset="0"/>
                          <a:cs typeface="+mn-cs"/>
                        </a:rPr>
                        <a:t>: </a:t>
                      </a:r>
                      <a:r>
                        <a:rPr lang="en-IN" sz="2000" b="1" kern="1200" dirty="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75000"/>
                      </a:schemeClr>
                    </a:solidFill>
                  </a:tcPr>
                </a:tc>
                <a:extLst>
                  <a:ext uri="{0D108BD9-81ED-4DB2-BD59-A6C34878D82A}">
                    <a16:rowId xmlns:a16="http://schemas.microsoft.com/office/drawing/2014/main" val="1874989923"/>
                  </a:ext>
                </a:extLst>
              </a:tr>
            </a:tbl>
          </a:graphicData>
        </a:graphic>
      </p:graphicFrame>
      <p:pic>
        <p:nvPicPr>
          <p:cNvPr id="9" name="Picture 8"/>
          <p:cNvPicPr/>
          <p:nvPr/>
        </p:nvPicPr>
        <p:blipFill>
          <a:blip r:embed="rId2"/>
          <a:stretch>
            <a:fillRect/>
          </a:stretch>
        </p:blipFill>
        <p:spPr>
          <a:xfrm>
            <a:off x="582548" y="985153"/>
            <a:ext cx="3514726" cy="1771650"/>
          </a:xfrm>
          <a:prstGeom prst="rect">
            <a:avLst/>
          </a:prstGeom>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582548" y="2966143"/>
            <a:ext cx="3514726" cy="1830091"/>
          </a:xfrm>
          <a:prstGeom prst="rect">
            <a:avLst/>
          </a:prstGeom>
          <a:noFill/>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548" y="4881635"/>
            <a:ext cx="3514726" cy="1776664"/>
          </a:xfrm>
          <a:prstGeom prst="rect">
            <a:avLst/>
          </a:prstGeom>
        </p:spPr>
      </p:pic>
    </p:spTree>
    <p:extLst>
      <p:ext uri="{BB962C8B-B14F-4D97-AF65-F5344CB8AC3E}">
        <p14:creationId xmlns:p14="http://schemas.microsoft.com/office/powerpoint/2010/main" val="132534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05154962"/>
              </p:ext>
            </p:extLst>
          </p:nvPr>
        </p:nvGraphicFramePr>
        <p:xfrm>
          <a:off x="704850" y="361948"/>
          <a:ext cx="10677525" cy="6067426"/>
        </p:xfrm>
        <a:graphic>
          <a:graphicData uri="http://schemas.openxmlformats.org/drawingml/2006/table">
            <a:tbl>
              <a:tblPr firstRow="1" bandRow="1">
                <a:tableStyleId>{5C22544A-7EE6-4342-B048-85BDC9FD1C3A}</a:tableStyleId>
              </a:tblPr>
              <a:tblGrid>
                <a:gridCol w="3609975">
                  <a:extLst>
                    <a:ext uri="{9D8B030D-6E8A-4147-A177-3AD203B41FA5}">
                      <a16:colId xmlns:a16="http://schemas.microsoft.com/office/drawing/2014/main" val="3563424410"/>
                    </a:ext>
                  </a:extLst>
                </a:gridCol>
                <a:gridCol w="3508375">
                  <a:extLst>
                    <a:ext uri="{9D8B030D-6E8A-4147-A177-3AD203B41FA5}">
                      <a16:colId xmlns:a16="http://schemas.microsoft.com/office/drawing/2014/main" val="2417264428"/>
                    </a:ext>
                  </a:extLst>
                </a:gridCol>
                <a:gridCol w="3559175">
                  <a:extLst>
                    <a:ext uri="{9D8B030D-6E8A-4147-A177-3AD203B41FA5}">
                      <a16:colId xmlns:a16="http://schemas.microsoft.com/office/drawing/2014/main" val="3854183163"/>
                    </a:ext>
                  </a:extLst>
                </a:gridCol>
              </a:tblGrid>
              <a:tr h="2009776">
                <a:tc>
                  <a:txBody>
                    <a:bodyPr/>
                    <a:lstStyle/>
                    <a:p>
                      <a:endParaRPr lang="en-US" dirty="0"/>
                    </a:p>
                  </a:txBody>
                  <a:tcPr>
                    <a:solidFill>
                      <a:schemeClr val="tx1">
                        <a:lumMod val="85000"/>
                      </a:schemeClr>
                    </a:solidFill>
                  </a:tcPr>
                </a:tc>
                <a:tc>
                  <a:txBody>
                    <a:bodyPr/>
                    <a:lstStyle/>
                    <a:p>
                      <a:r>
                        <a:rPr lang="en-IN" sz="2000" b="1" kern="1200" dirty="0">
                          <a:solidFill>
                            <a:schemeClr val="bg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0" kern="1200" dirty="0">
                          <a:solidFill>
                            <a:schemeClr val="bg1"/>
                          </a:solidFill>
                          <a:effectLst/>
                          <a:latin typeface="Cambria Math" panose="02040503050406030204" pitchFamily="18" charset="0"/>
                          <a:ea typeface="Cambria Math" panose="02040503050406030204" pitchFamily="18" charset="0"/>
                          <a:cs typeface="+mn-cs"/>
                        </a:rPr>
                        <a:t>Yes</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85000"/>
                      </a:schemeClr>
                    </a:solidFill>
                  </a:tcPr>
                </a:tc>
                <a:tc>
                  <a:txBody>
                    <a:bodyPr/>
                    <a:lstStyle/>
                    <a:p>
                      <a:r>
                        <a:rPr lang="en-IN" sz="2000" b="1" kern="1200" dirty="0">
                          <a:solidFill>
                            <a:schemeClr val="bg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a:t>
                      </a:r>
                      <a:r>
                        <a:rPr lang="en-IN" sz="2000" b="0" kern="1200" dirty="0">
                          <a:solidFill>
                            <a:schemeClr val="bg1"/>
                          </a:solidFill>
                          <a:effectLst/>
                          <a:latin typeface="Cambria Math" panose="02040503050406030204" pitchFamily="18" charset="0"/>
                          <a:ea typeface="Cambria Math" panose="02040503050406030204" pitchFamily="18" charset="0"/>
                          <a:cs typeface="+mn-cs"/>
                        </a:rPr>
                        <a:t>Yes </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85000"/>
                      </a:schemeClr>
                    </a:solidFill>
                  </a:tcPr>
                </a:tc>
                <a:extLst>
                  <a:ext uri="{0D108BD9-81ED-4DB2-BD59-A6C34878D82A}">
                    <a16:rowId xmlns:a16="http://schemas.microsoft.com/office/drawing/2014/main" val="4292588031"/>
                  </a:ext>
                </a:extLst>
              </a:tr>
              <a:tr h="1981200">
                <a:tc>
                  <a:txBody>
                    <a:bodyPr/>
                    <a:lstStyle/>
                    <a:p>
                      <a:endParaRPr lang="en-US" dirty="0"/>
                    </a:p>
                  </a:txBody>
                  <a:tcPr>
                    <a:solidFill>
                      <a:schemeClr val="tx1">
                        <a:lumMod val="9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No</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9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Yes </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smtClean="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95000"/>
                      </a:schemeClr>
                    </a:solidFill>
                  </a:tcPr>
                </a:tc>
                <a:extLst>
                  <a:ext uri="{0D108BD9-81ED-4DB2-BD59-A6C34878D82A}">
                    <a16:rowId xmlns:a16="http://schemas.microsoft.com/office/drawing/2014/main" val="2313252"/>
                  </a:ext>
                </a:extLst>
              </a:tr>
              <a:tr h="2076450">
                <a:tc>
                  <a:txBody>
                    <a:bodyPr/>
                    <a:lstStyle/>
                    <a:p>
                      <a:endParaRPr lang="en-US" dirty="0"/>
                    </a:p>
                  </a:txBody>
                  <a:tcPr>
                    <a:solidFill>
                      <a:schemeClr val="tx1">
                        <a:lumMod val="8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No</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8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Yes </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smtClean="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85000"/>
                      </a:schemeClr>
                    </a:solidFill>
                  </a:tcPr>
                </a:tc>
                <a:extLst>
                  <a:ext uri="{0D108BD9-81ED-4DB2-BD59-A6C34878D82A}">
                    <a16:rowId xmlns:a16="http://schemas.microsoft.com/office/drawing/2014/main" val="2248962857"/>
                  </a:ext>
                </a:extLst>
              </a:tr>
            </a:tbl>
          </a:graphicData>
        </a:graphic>
      </p:graphicFrame>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800100" y="495298"/>
            <a:ext cx="3448050" cy="1790701"/>
          </a:xfrm>
          <a:prstGeom prst="rect">
            <a:avLst/>
          </a:prstGeom>
          <a:noFill/>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800100" y="2419349"/>
            <a:ext cx="3448050" cy="1838325"/>
          </a:xfrm>
          <a:prstGeom prst="rect">
            <a:avLst/>
          </a:prstGeom>
          <a:noFill/>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800100" y="4495799"/>
            <a:ext cx="3448050" cy="1838325"/>
          </a:xfrm>
          <a:prstGeom prst="rect">
            <a:avLst/>
          </a:prstGeom>
          <a:noFill/>
        </p:spPr>
      </p:pic>
    </p:spTree>
    <p:extLst>
      <p:ext uri="{BB962C8B-B14F-4D97-AF65-F5344CB8AC3E}">
        <p14:creationId xmlns:p14="http://schemas.microsoft.com/office/powerpoint/2010/main" val="302825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38401542"/>
              </p:ext>
            </p:extLst>
          </p:nvPr>
        </p:nvGraphicFramePr>
        <p:xfrm>
          <a:off x="819150" y="386830"/>
          <a:ext cx="10677525" cy="6233045"/>
        </p:xfrm>
        <a:graphic>
          <a:graphicData uri="http://schemas.openxmlformats.org/drawingml/2006/table">
            <a:tbl>
              <a:tblPr firstRow="1" bandRow="1">
                <a:tableStyleId>{5C22544A-7EE6-4342-B048-85BDC9FD1C3A}</a:tableStyleId>
              </a:tblPr>
              <a:tblGrid>
                <a:gridCol w="3609975">
                  <a:extLst>
                    <a:ext uri="{9D8B030D-6E8A-4147-A177-3AD203B41FA5}">
                      <a16:colId xmlns:a16="http://schemas.microsoft.com/office/drawing/2014/main" val="3563424410"/>
                    </a:ext>
                  </a:extLst>
                </a:gridCol>
                <a:gridCol w="3508375">
                  <a:extLst>
                    <a:ext uri="{9D8B030D-6E8A-4147-A177-3AD203B41FA5}">
                      <a16:colId xmlns:a16="http://schemas.microsoft.com/office/drawing/2014/main" val="2417264428"/>
                    </a:ext>
                  </a:extLst>
                </a:gridCol>
                <a:gridCol w="3559175">
                  <a:extLst>
                    <a:ext uri="{9D8B030D-6E8A-4147-A177-3AD203B41FA5}">
                      <a16:colId xmlns:a16="http://schemas.microsoft.com/office/drawing/2014/main" val="3854183163"/>
                    </a:ext>
                  </a:extLst>
                </a:gridCol>
              </a:tblGrid>
              <a:tr h="2137295">
                <a:tc>
                  <a:txBody>
                    <a:bodyPr/>
                    <a:lstStyle/>
                    <a:p>
                      <a:r>
                        <a:rPr lang="en-US" dirty="0" smtClean="0"/>
                        <a:t>ljlnjn</a:t>
                      </a:r>
                      <a:endParaRPr lang="en-US" dirty="0"/>
                    </a:p>
                  </a:txBody>
                  <a:tcPr>
                    <a:solidFill>
                      <a:schemeClr val="tx1">
                        <a:lumMod val="85000"/>
                      </a:schemeClr>
                    </a:solidFill>
                  </a:tcPr>
                </a:tc>
                <a:tc>
                  <a:txBody>
                    <a:bodyPr/>
                    <a:lstStyle/>
                    <a:p>
                      <a:r>
                        <a:rPr lang="en-IN" sz="2000" b="1" kern="1200" dirty="0">
                          <a:solidFill>
                            <a:schemeClr val="bg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No</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85000"/>
                      </a:schemeClr>
                    </a:solidFill>
                  </a:tcPr>
                </a:tc>
                <a:tc>
                  <a:txBody>
                    <a:bodyPr/>
                    <a:lstStyle/>
                    <a:p>
                      <a:r>
                        <a:rPr lang="en-IN" sz="2000" b="1" kern="1200" dirty="0">
                          <a:solidFill>
                            <a:schemeClr val="bg1"/>
                          </a:solidFill>
                          <a:effectLst/>
                          <a:latin typeface="Cambria Math" panose="02040503050406030204" pitchFamily="18" charset="0"/>
                          <a:ea typeface="Cambria Math" panose="02040503050406030204" pitchFamily="18" charset="0"/>
                          <a:cs typeface="+mn-cs"/>
                        </a:rPr>
                        <a:t>Face </a:t>
                      </a:r>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a:t>
                      </a:r>
                      <a:r>
                        <a:rPr lang="en-IN" sz="2000" b="0" kern="1200" dirty="0">
                          <a:solidFill>
                            <a:schemeClr val="bg1"/>
                          </a:solidFill>
                          <a:effectLst/>
                          <a:latin typeface="Cambria Math" panose="02040503050406030204" pitchFamily="18" charset="0"/>
                          <a:ea typeface="Cambria Math" panose="02040503050406030204" pitchFamily="18" charset="0"/>
                          <a:cs typeface="+mn-cs"/>
                        </a:rPr>
                        <a:t>closed</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a:t>
                      </a:r>
                      <a:endParaRPr lang="en-US" sz="2000" b="0" kern="1200" dirty="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85000"/>
                      </a:schemeClr>
                    </a:solidFill>
                  </a:tcPr>
                </a:tc>
                <a:extLst>
                  <a:ext uri="{0D108BD9-81ED-4DB2-BD59-A6C34878D82A}">
                    <a16:rowId xmlns:a16="http://schemas.microsoft.com/office/drawing/2014/main" val="4292588031"/>
                  </a:ext>
                </a:extLst>
              </a:tr>
              <a:tr h="2019300">
                <a:tc>
                  <a:txBody>
                    <a:bodyPr/>
                    <a:lstStyle/>
                    <a:p>
                      <a:endParaRPr lang="en-US" dirty="0"/>
                    </a:p>
                  </a:txBody>
                  <a:tcPr>
                    <a:solidFill>
                      <a:schemeClr val="tx1">
                        <a:lumMod val="9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open</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No</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9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 </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smtClean="0">
                          <a:solidFill>
                            <a:srgbClr val="C00000"/>
                          </a:solidFill>
                          <a:effectLst/>
                          <a:latin typeface="Cambria Math" panose="02040503050406030204" pitchFamily="18" charset="0"/>
                          <a:ea typeface="Cambria Math" panose="02040503050406030204" pitchFamily="18" charset="0"/>
                          <a:cs typeface="+mn-cs"/>
                        </a:rPr>
                        <a:t>Not</a:t>
                      </a:r>
                      <a:r>
                        <a:rPr lang="en-IN" sz="2000" b="0" kern="1200" dirty="0" smtClean="0">
                          <a:solidFill>
                            <a:srgbClr val="C00000"/>
                          </a:solidFill>
                          <a:effectLst/>
                          <a:latin typeface="Cambria Math" panose="02040503050406030204" pitchFamily="18" charset="0"/>
                          <a:ea typeface="Cambria Math" panose="02040503050406030204" pitchFamily="18" charset="0"/>
                          <a:cs typeface="+mn-cs"/>
                        </a:rPr>
                        <a:t> </a:t>
                      </a:r>
                      <a:r>
                        <a:rPr lang="en-IN" sz="2000" b="1" kern="1200" dirty="0" smtClean="0">
                          <a:solidFill>
                            <a:srgbClr val="C00000"/>
                          </a:solidFill>
                          <a:effectLst/>
                          <a:latin typeface="Cambria Math" panose="02040503050406030204" pitchFamily="18" charset="0"/>
                          <a:ea typeface="Cambria Math" panose="02040503050406030204" pitchFamily="18" charset="0"/>
                          <a:cs typeface="+mn-cs"/>
                        </a:rPr>
                        <a:t>Accurate</a:t>
                      </a:r>
                      <a:endParaRPr lang="en-US" sz="2000" b="1" dirty="0">
                        <a:solidFill>
                          <a:srgbClr val="C00000"/>
                        </a:solidFill>
                        <a:latin typeface="Cambria Math" panose="02040503050406030204" pitchFamily="18" charset="0"/>
                        <a:ea typeface="Cambria Math" panose="02040503050406030204" pitchFamily="18" charset="0"/>
                      </a:endParaRPr>
                    </a:p>
                  </a:txBody>
                  <a:tcPr>
                    <a:solidFill>
                      <a:schemeClr val="tx1">
                        <a:lumMod val="95000"/>
                      </a:schemeClr>
                    </a:solidFill>
                  </a:tcPr>
                </a:tc>
                <a:extLst>
                  <a:ext uri="{0D108BD9-81ED-4DB2-BD59-A6C34878D82A}">
                    <a16:rowId xmlns:a16="http://schemas.microsoft.com/office/drawing/2014/main" val="2313252"/>
                  </a:ext>
                </a:extLst>
              </a:tr>
              <a:tr h="2076450">
                <a:tc>
                  <a:txBody>
                    <a:bodyPr/>
                    <a:lstStyle/>
                    <a:p>
                      <a:endParaRPr lang="en-US" dirty="0"/>
                    </a:p>
                  </a:txBody>
                  <a:tcPr>
                    <a:solidFill>
                      <a:schemeClr val="tx1">
                        <a:lumMod val="8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No</a:t>
                      </a:r>
                      <a:endParaRPr lang="en-US" sz="2000" b="0" dirty="0">
                        <a:solidFill>
                          <a:schemeClr val="bg1"/>
                        </a:solidFill>
                        <a:latin typeface="Cambria Math" panose="02040503050406030204" pitchFamily="18" charset="0"/>
                        <a:ea typeface="Cambria Math" panose="02040503050406030204" pitchFamily="18" charset="0"/>
                      </a:endParaRPr>
                    </a:p>
                  </a:txBody>
                  <a:tcPr>
                    <a:solidFill>
                      <a:schemeClr val="tx1">
                        <a:lumMod val="85000"/>
                      </a:schemeClr>
                    </a:solidFill>
                  </a:tcPr>
                </a:tc>
                <a:tc>
                  <a:txBody>
                    <a:bodyPr/>
                    <a:lstStyle/>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Face status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Moving</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Right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Left eye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closed</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Drowsiness </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No</a:t>
                      </a:r>
                      <a:endParaRPr lang="en-US" sz="2000" b="0" kern="1200" dirty="0" smtClean="0">
                        <a:solidFill>
                          <a:schemeClr val="bg1"/>
                        </a:solidFill>
                        <a:effectLst/>
                        <a:latin typeface="Cambria Math" panose="02040503050406030204" pitchFamily="18" charset="0"/>
                        <a:ea typeface="Cambria Math" panose="02040503050406030204" pitchFamily="18" charset="0"/>
                        <a:cs typeface="+mn-cs"/>
                      </a:endParaRPr>
                    </a:p>
                    <a:p>
                      <a:r>
                        <a:rPr lang="en-IN" sz="2000" b="1" kern="1200" dirty="0" smtClean="0">
                          <a:solidFill>
                            <a:schemeClr val="bg1"/>
                          </a:solidFill>
                          <a:effectLst/>
                          <a:latin typeface="Cambria Math" panose="02040503050406030204" pitchFamily="18" charset="0"/>
                          <a:ea typeface="Cambria Math" panose="02040503050406030204" pitchFamily="18" charset="0"/>
                          <a:cs typeface="+mn-cs"/>
                        </a:rPr>
                        <a:t>Result</a:t>
                      </a:r>
                      <a:r>
                        <a:rPr lang="en-IN" sz="2000" b="0" kern="1200" dirty="0" smtClean="0">
                          <a:solidFill>
                            <a:schemeClr val="bg1"/>
                          </a:solidFill>
                          <a:effectLst/>
                          <a:latin typeface="Cambria Math" panose="02040503050406030204" pitchFamily="18" charset="0"/>
                          <a:ea typeface="Cambria Math" panose="02040503050406030204" pitchFamily="18" charset="0"/>
                          <a:cs typeface="+mn-cs"/>
                        </a:rPr>
                        <a:t> : </a:t>
                      </a:r>
                      <a:r>
                        <a:rPr lang="en-IN" sz="2000" b="1" kern="1200" dirty="0" smtClean="0">
                          <a:solidFill>
                            <a:schemeClr val="accent4">
                              <a:lumMod val="50000"/>
                            </a:schemeClr>
                          </a:solidFill>
                          <a:effectLst/>
                          <a:latin typeface="Cambria Math" panose="02040503050406030204" pitchFamily="18" charset="0"/>
                          <a:ea typeface="Cambria Math" panose="02040503050406030204" pitchFamily="18" charset="0"/>
                          <a:cs typeface="+mn-cs"/>
                        </a:rPr>
                        <a:t>Accurate</a:t>
                      </a:r>
                      <a:endParaRPr lang="en-US" sz="2000" b="1" dirty="0">
                        <a:solidFill>
                          <a:schemeClr val="accent4">
                            <a:lumMod val="50000"/>
                          </a:schemeClr>
                        </a:solidFill>
                        <a:latin typeface="Cambria Math" panose="02040503050406030204" pitchFamily="18" charset="0"/>
                        <a:ea typeface="Cambria Math" panose="02040503050406030204" pitchFamily="18" charset="0"/>
                      </a:endParaRPr>
                    </a:p>
                  </a:txBody>
                  <a:tcPr>
                    <a:solidFill>
                      <a:schemeClr val="tx1">
                        <a:lumMod val="85000"/>
                      </a:schemeClr>
                    </a:solidFill>
                  </a:tcPr>
                </a:tc>
                <a:extLst>
                  <a:ext uri="{0D108BD9-81ED-4DB2-BD59-A6C34878D82A}">
                    <a16:rowId xmlns:a16="http://schemas.microsoft.com/office/drawing/2014/main" val="2248962857"/>
                  </a:ext>
                </a:extLst>
              </a:tr>
            </a:tbl>
          </a:graphicData>
        </a:graphic>
      </p:graphicFrame>
      <p:pic>
        <p:nvPicPr>
          <p:cNvPr id="15" name="Picture 14"/>
          <p:cNvPicPr/>
          <p:nvPr/>
        </p:nvPicPr>
        <p:blipFill>
          <a:blip r:embed="rId2">
            <a:extLst>
              <a:ext uri="{28A0092B-C50C-407E-A947-70E740481C1C}">
                <a14:useLocalDpi xmlns:a14="http://schemas.microsoft.com/office/drawing/2010/main" val="0"/>
              </a:ext>
            </a:extLst>
          </a:blip>
          <a:srcRect/>
          <a:stretch>
            <a:fillRect/>
          </a:stretch>
        </p:blipFill>
        <p:spPr bwMode="auto">
          <a:xfrm>
            <a:off x="885825" y="386830"/>
            <a:ext cx="3486150" cy="1771650"/>
          </a:xfrm>
          <a:prstGeom prst="rect">
            <a:avLst/>
          </a:prstGeom>
          <a:noFill/>
        </p:spPr>
      </p:pic>
      <p:sp>
        <p:nvSpPr>
          <p:cNvPr id="2" name="TextBox 1"/>
          <p:cNvSpPr txBox="1"/>
          <p:nvPr/>
        </p:nvSpPr>
        <p:spPr>
          <a:xfrm>
            <a:off x="1000125" y="2158480"/>
            <a:ext cx="3181350" cy="338554"/>
          </a:xfrm>
          <a:prstGeom prst="rect">
            <a:avLst/>
          </a:prstGeom>
          <a:noFill/>
        </p:spPr>
        <p:txBody>
          <a:bodyPr wrap="square" rtlCol="0">
            <a:spAutoFit/>
          </a:bodyPr>
          <a:lstStyle/>
          <a:p>
            <a:r>
              <a:rPr lang="en-US" sz="1600" b="1" dirty="0" smtClean="0">
                <a:solidFill>
                  <a:schemeClr val="bg1"/>
                </a:solidFill>
                <a:latin typeface="Cambria Math" panose="02040503050406030204" pitchFamily="18" charset="0"/>
                <a:ea typeface="Cambria Math" panose="02040503050406030204" pitchFamily="18" charset="0"/>
              </a:rPr>
              <a:t>Person with Big Frame Spectacles</a:t>
            </a:r>
            <a:endParaRPr lang="en-US" sz="1600" b="1" dirty="0">
              <a:solidFill>
                <a:schemeClr val="bg1"/>
              </a:solidFill>
              <a:latin typeface="Cambria Math" panose="02040503050406030204" pitchFamily="18" charset="0"/>
              <a:ea typeface="Cambria Math" panose="02040503050406030204" pitchFamily="18" charset="0"/>
            </a:endParaRPr>
          </a:p>
        </p:txBody>
      </p:sp>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885825" y="2638750"/>
            <a:ext cx="3486150" cy="1562100"/>
          </a:xfrm>
          <a:prstGeom prst="rect">
            <a:avLst/>
          </a:prstGeom>
        </p:spPr>
      </p:pic>
      <p:sp>
        <p:nvSpPr>
          <p:cNvPr id="3" name="TextBox 2"/>
          <p:cNvSpPr txBox="1"/>
          <p:nvPr/>
        </p:nvSpPr>
        <p:spPr>
          <a:xfrm>
            <a:off x="985837" y="4200851"/>
            <a:ext cx="3262313" cy="338554"/>
          </a:xfrm>
          <a:prstGeom prst="rect">
            <a:avLst/>
          </a:prstGeom>
          <a:noFill/>
        </p:spPr>
        <p:txBody>
          <a:bodyPr wrap="square" rtlCol="0">
            <a:spAutoFit/>
          </a:bodyPr>
          <a:lstStyle/>
          <a:p>
            <a:r>
              <a:rPr lang="en-US" sz="1600" b="1" dirty="0">
                <a:solidFill>
                  <a:schemeClr val="bg1"/>
                </a:solidFill>
                <a:latin typeface="Cambria Math" panose="02040503050406030204" pitchFamily="18" charset="0"/>
                <a:ea typeface="Cambria Math" panose="02040503050406030204" pitchFamily="18" charset="0"/>
              </a:rPr>
              <a:t>Person with </a:t>
            </a:r>
            <a:r>
              <a:rPr lang="en-US" sz="1600" b="1" dirty="0" smtClean="0">
                <a:solidFill>
                  <a:schemeClr val="bg1"/>
                </a:solidFill>
                <a:latin typeface="Cambria Math" panose="02040503050406030204" pitchFamily="18" charset="0"/>
                <a:ea typeface="Cambria Math" panose="02040503050406030204" pitchFamily="18" charset="0"/>
              </a:rPr>
              <a:t>Small </a:t>
            </a:r>
            <a:r>
              <a:rPr lang="en-US" sz="1600" b="1" dirty="0">
                <a:solidFill>
                  <a:schemeClr val="bg1"/>
                </a:solidFill>
                <a:latin typeface="Cambria Math" panose="02040503050406030204" pitchFamily="18" charset="0"/>
                <a:ea typeface="Cambria Math" panose="02040503050406030204" pitchFamily="18" charset="0"/>
              </a:rPr>
              <a:t>Frame </a:t>
            </a:r>
            <a:r>
              <a:rPr lang="en-US" sz="1600" b="1" dirty="0" smtClean="0">
                <a:solidFill>
                  <a:schemeClr val="bg1"/>
                </a:solidFill>
                <a:latin typeface="Cambria Math" panose="02040503050406030204" pitchFamily="18" charset="0"/>
                <a:ea typeface="Cambria Math" panose="02040503050406030204" pitchFamily="18" charset="0"/>
              </a:rPr>
              <a:t>Spectacles</a:t>
            </a:r>
            <a:endParaRPr lang="en-US" sz="1600" b="1" dirty="0">
              <a:solidFill>
                <a:schemeClr val="bg1"/>
              </a:solidFill>
              <a:latin typeface="Cambria Math" panose="02040503050406030204" pitchFamily="18" charset="0"/>
              <a:ea typeface="Cambria Math" panose="02040503050406030204" pitchFamily="18" charset="0"/>
            </a:endParaRPr>
          </a:p>
        </p:txBody>
      </p:sp>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885825" y="4681120"/>
            <a:ext cx="3486150" cy="1491080"/>
          </a:xfrm>
          <a:prstGeom prst="rect">
            <a:avLst/>
          </a:prstGeom>
          <a:noFill/>
        </p:spPr>
      </p:pic>
      <p:sp>
        <p:nvSpPr>
          <p:cNvPr id="7" name="TextBox 6"/>
          <p:cNvSpPr txBox="1"/>
          <p:nvPr/>
        </p:nvSpPr>
        <p:spPr>
          <a:xfrm>
            <a:off x="897731" y="6235154"/>
            <a:ext cx="3283744" cy="338554"/>
          </a:xfrm>
          <a:prstGeom prst="rect">
            <a:avLst/>
          </a:prstGeom>
          <a:noFill/>
        </p:spPr>
        <p:txBody>
          <a:bodyPr wrap="square" rtlCol="0">
            <a:spAutoFit/>
          </a:bodyPr>
          <a:lstStyle/>
          <a:p>
            <a:r>
              <a:rPr lang="en-US" sz="1600" b="1" dirty="0">
                <a:solidFill>
                  <a:schemeClr val="bg1"/>
                </a:solidFill>
                <a:latin typeface="Cambria Math" panose="02040503050406030204" pitchFamily="18" charset="0"/>
                <a:ea typeface="Cambria Math" panose="02040503050406030204" pitchFamily="18" charset="0"/>
              </a:rPr>
              <a:t>Person with Big Frame Spectacles</a:t>
            </a:r>
          </a:p>
        </p:txBody>
      </p:sp>
    </p:spTree>
    <p:extLst>
      <p:ext uri="{BB962C8B-B14F-4D97-AF65-F5344CB8AC3E}">
        <p14:creationId xmlns:p14="http://schemas.microsoft.com/office/powerpoint/2010/main" val="2243194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950976" y="1609344"/>
            <a:ext cx="10360152" cy="4616648"/>
          </a:xfrm>
          <a:prstGeom prst="rect">
            <a:avLst/>
          </a:prstGeom>
          <a:noFill/>
        </p:spPr>
        <p:txBody>
          <a:bodyPr wrap="square" rtlCol="0">
            <a:spAutoFit/>
          </a:bodyPr>
          <a:lstStyle/>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The program compiled and ran </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Succesfully</a:t>
            </a:r>
            <a:r>
              <a:rPr lang="en-IN" sz="2000" dirty="0">
                <a:latin typeface="Cambria Math" panose="02040503050406030204" pitchFamily="18" charset="0"/>
                <a:ea typeface="Cambria Math" panose="02040503050406030204" pitchFamily="18" charset="0"/>
              </a:rPr>
              <a:t>. </a:t>
            </a:r>
          </a:p>
          <a:p>
            <a:endParaRPr lang="en-IN" sz="16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It accurately detected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face, eyes, face horizontal and vertical movement, left eye, right eye, closedness of left eye, closedness of right eye</a:t>
            </a:r>
            <a:r>
              <a:rPr lang="en-IN" sz="2000" dirty="0">
                <a:latin typeface="Cambria Math" panose="02040503050406030204" pitchFamily="18" charset="0"/>
                <a:ea typeface="Cambria Math" panose="02040503050406030204" pitchFamily="18" charset="0"/>
              </a:rPr>
              <a:t> and inferred drowsiness state. </a:t>
            </a:r>
          </a:p>
          <a:p>
            <a:endParaRPr lang="en-IN"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Face movement was detected in all frames, including </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Bright</a:t>
            </a:r>
            <a:r>
              <a:rPr lang="en-IN" sz="2000" dirty="0" smtClean="0">
                <a:latin typeface="Cambria Math" panose="02040503050406030204" pitchFamily="18" charset="0"/>
                <a:ea typeface="Cambria Math" panose="02040503050406030204" pitchFamily="18" charset="0"/>
              </a:rPr>
              <a:t> </a:t>
            </a:r>
            <a:r>
              <a:rPr lang="en-IN" sz="2000" dirty="0">
                <a:latin typeface="Cambria Math" panose="02040503050406030204" pitchFamily="18" charset="0"/>
                <a:ea typeface="Cambria Math" panose="02040503050406030204" pitchFamily="18" charset="0"/>
              </a:rPr>
              <a:t>and</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 D</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im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L</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ighting</a:t>
            </a:r>
            <a:r>
              <a:rPr lang="en-IN" sz="2000" dirty="0">
                <a:latin typeface="Cambria Math" panose="02040503050406030204" pitchFamily="18" charset="0"/>
                <a:ea typeface="Cambria Math" panose="02040503050406030204" pitchFamily="18" charset="0"/>
              </a:rPr>
              <a:t>. </a:t>
            </a:r>
            <a:endParaRPr lang="en-IN" sz="2000" dirty="0" smtClean="0">
              <a:latin typeface="Cambria Math" panose="02040503050406030204" pitchFamily="18" charset="0"/>
              <a:ea typeface="Cambria Math" panose="02040503050406030204" pitchFamily="18" charset="0"/>
            </a:endParaRPr>
          </a:p>
          <a:p>
            <a:endParaRPr lang="en-IN" sz="2000" dirty="0" smtClean="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smtClean="0">
                <a:latin typeface="Cambria Math" panose="02040503050406030204" pitchFamily="18" charset="0"/>
                <a:ea typeface="Cambria Math" panose="02040503050406030204" pitchFamily="18" charset="0"/>
              </a:rPr>
              <a:t>Eye detection </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Failed</a:t>
            </a:r>
            <a:r>
              <a:rPr lang="en-IN" sz="2000" dirty="0" smtClean="0">
                <a:latin typeface="Cambria Math" panose="02040503050406030204" pitchFamily="18" charset="0"/>
                <a:ea typeface="Cambria Math" panose="02040503050406030204" pitchFamily="18" charset="0"/>
              </a:rPr>
              <a:t> if the eyes are </a:t>
            </a:r>
            <a:r>
              <a:rPr lang="en-IN" sz="2000" dirty="0" smtClean="0">
                <a:solidFill>
                  <a:schemeClr val="bg2">
                    <a:lumMod val="40000"/>
                    <a:lumOff val="60000"/>
                  </a:schemeClr>
                </a:solidFill>
                <a:latin typeface="Cambria Math" panose="02040503050406030204" pitchFamily="18" charset="0"/>
                <a:ea typeface="Cambria Math" panose="02040503050406030204" pitchFamily="18" charset="0"/>
              </a:rPr>
              <a:t>Not Fully Visible </a:t>
            </a:r>
            <a:r>
              <a:rPr lang="en-IN" sz="2000" dirty="0" smtClean="0">
                <a:latin typeface="Cambria Math" panose="02040503050406030204" pitchFamily="18" charset="0"/>
                <a:ea typeface="Cambria Math" panose="02040503050406030204" pitchFamily="18" charset="0"/>
              </a:rPr>
              <a:t>in frame. </a:t>
            </a:r>
          </a:p>
          <a:p>
            <a:r>
              <a:rPr lang="en-IN" sz="2000" dirty="0">
                <a:latin typeface="Cambria Math" panose="02040503050406030204" pitchFamily="18" charset="0"/>
                <a:ea typeface="Cambria Math" panose="02040503050406030204" pitchFamily="18" charset="0"/>
              </a:rPr>
              <a:t> </a:t>
            </a:r>
            <a:r>
              <a:rPr lang="en-IN" sz="2000" dirty="0" smtClean="0">
                <a:latin typeface="Cambria Math" panose="02040503050406030204" pitchFamily="18" charset="0"/>
                <a:ea typeface="Cambria Math" panose="02040503050406030204" pitchFamily="18" charset="0"/>
              </a:rPr>
              <a:t>         e.g: in case of small frame spectacles.</a:t>
            </a:r>
          </a:p>
          <a:p>
            <a:r>
              <a:rPr lang="en-IN" sz="2000" dirty="0" smtClean="0">
                <a:latin typeface="Cambria Math" panose="02040503050406030204" pitchFamily="18" charset="0"/>
                <a:ea typeface="Cambria Math" panose="02040503050406030204" pitchFamily="18" charset="0"/>
              </a:rPr>
              <a:t> </a:t>
            </a: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If drowsiness is detected an </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Audio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A</a:t>
            </a:r>
            <a:r>
              <a:rPr lang="en-IN" sz="2000" b="1" dirty="0" smtClean="0">
                <a:solidFill>
                  <a:schemeClr val="bg2">
                    <a:lumMod val="40000"/>
                    <a:lumOff val="60000"/>
                  </a:schemeClr>
                </a:solidFill>
                <a:latin typeface="Cambria Math" panose="02040503050406030204" pitchFamily="18" charset="0"/>
                <a:ea typeface="Cambria Math" panose="02040503050406030204" pitchFamily="18" charset="0"/>
              </a:rPr>
              <a:t>lert </a:t>
            </a:r>
            <a:r>
              <a:rPr lang="en-IN" sz="2000" dirty="0">
                <a:latin typeface="Cambria Math" panose="02040503050406030204" pitchFamily="18" charset="0"/>
                <a:ea typeface="Cambria Math" panose="02040503050406030204" pitchFamily="18" charset="0"/>
              </a:rPr>
              <a:t>is succesfully given to alert the driver. </a:t>
            </a:r>
          </a:p>
          <a:p>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In case the eyes or face are not properly detected, as a safety precaution we mark it as drowsiness detected because a false positive is tolerated but a false negative is fatal.</a:t>
            </a:r>
            <a:endParaRPr lang="en-US" sz="2000" dirty="0">
              <a:latin typeface="Cambria Math" panose="02040503050406030204" pitchFamily="18" charset="0"/>
              <a:ea typeface="Cambria Math" panose="02040503050406030204" pitchFamily="18" charset="0"/>
            </a:endParaRPr>
          </a:p>
          <a:p>
            <a:endParaRPr lang="en-US" dirty="0"/>
          </a:p>
        </p:txBody>
      </p:sp>
      <p:sp>
        <p:nvSpPr>
          <p:cNvPr id="5" name="TextBox 4"/>
          <p:cNvSpPr txBox="1"/>
          <p:nvPr/>
        </p:nvSpPr>
        <p:spPr>
          <a:xfrm>
            <a:off x="3813048" y="448056"/>
            <a:ext cx="3273552"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Result Analysis</a:t>
            </a:r>
          </a:p>
        </p:txBody>
      </p:sp>
    </p:spTree>
    <p:extLst>
      <p:ext uri="{BB962C8B-B14F-4D97-AF65-F5344CB8AC3E}">
        <p14:creationId xmlns:p14="http://schemas.microsoft.com/office/powerpoint/2010/main" val="373984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748211" y="381000"/>
            <a:ext cx="2619375"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Conclusion</a:t>
            </a:r>
          </a:p>
        </p:txBody>
      </p:sp>
      <p:sp>
        <p:nvSpPr>
          <p:cNvPr id="2" name="TextBox 1"/>
          <p:cNvSpPr txBox="1"/>
          <p:nvPr/>
        </p:nvSpPr>
        <p:spPr>
          <a:xfrm>
            <a:off x="914398" y="1114425"/>
            <a:ext cx="10287000" cy="5324535"/>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We have introduced a drowsiness detection algorithm based on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behavioral-based approch</a:t>
            </a:r>
            <a:r>
              <a:rPr lang="en-US" sz="2000" dirty="0">
                <a:latin typeface="Cambria Math" panose="02040503050406030204" pitchFamily="18" charset="0"/>
                <a:ea typeface="Cambria Math" panose="02040503050406030204" pitchFamily="18" charset="0"/>
              </a:rPr>
              <a:t>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image processing. </a:t>
            </a:r>
            <a:r>
              <a:rPr lang="en-US" sz="2000" dirty="0">
                <a:latin typeface="Cambria Math" panose="02040503050406030204" pitchFamily="18" charset="0"/>
                <a:ea typeface="Cambria Math" panose="02040503050406030204" pitchFamily="18" charset="0"/>
              </a:rPr>
              <a:t>It moniters and detects any head movements and classifies each eye open or closed. </a:t>
            </a:r>
          </a:p>
          <a:p>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We have used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Viola-jones Algorithm</a:t>
            </a:r>
            <a:r>
              <a:rPr lang="en-US" sz="2000" dirty="0">
                <a:latin typeface="Cambria Math" panose="02040503050406030204" pitchFamily="18" charset="0"/>
                <a:ea typeface="Cambria Math" panose="02040503050406030204" pitchFamily="18" charset="0"/>
              </a:rPr>
              <a:t> for face detection and calculated a distance between position of face and consecutive frames. If the distance is greater than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threshold value </a:t>
            </a:r>
            <a:r>
              <a:rPr lang="en-US" sz="2000" dirty="0">
                <a:latin typeface="Cambria Math" panose="02040503050406030204" pitchFamily="18" charset="0"/>
                <a:ea typeface="Cambria Math" panose="02040503050406030204" pitchFamily="18" charset="0"/>
              </a:rPr>
              <a:t>we infer that the face is moving. For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eye monitering</a:t>
            </a:r>
            <a:r>
              <a:rPr lang="en-US" sz="2000" dirty="0">
                <a:latin typeface="Cambria Math" panose="02040503050406030204" pitchFamily="18" charset="0"/>
                <a:ea typeface="Cambria Math" panose="02040503050406030204" pitchFamily="18" charset="0"/>
              </a:rPr>
              <a:t> we have utilised a pre-trained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SVM classifier model.</a:t>
            </a: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The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Status</a:t>
            </a:r>
            <a:r>
              <a:rPr lang="en-US" sz="2000" dirty="0">
                <a:latin typeface="Cambria Math" panose="02040503050406030204" pitchFamily="18" charset="0"/>
                <a:ea typeface="Cambria Math" panose="02040503050406030204" pitchFamily="18" charset="0"/>
              </a:rPr>
              <a:t> of both eyes open or closed is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displayed</a:t>
            </a:r>
            <a:r>
              <a:rPr lang="en-US" sz="2000" dirty="0">
                <a:latin typeface="Cambria Math" panose="02040503050406030204" pitchFamily="18" charset="0"/>
                <a:ea typeface="Cambria Math" panose="02040503050406030204" pitchFamily="18" charset="0"/>
              </a:rPr>
              <a:t> along with a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timestamp</a:t>
            </a:r>
            <a:r>
              <a:rPr lang="en-US" sz="2000" dirty="0">
                <a:latin typeface="Cambria Math" panose="02040503050406030204" pitchFamily="18" charset="0"/>
                <a:ea typeface="Cambria Math" panose="02040503050406030204" pitchFamily="18" charset="0"/>
              </a:rPr>
              <a:t>.</a:t>
            </a: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If head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movement is detected </a:t>
            </a:r>
            <a:r>
              <a:rPr lang="en-US" sz="2000" dirty="0">
                <a:latin typeface="Cambria Math" panose="02040503050406030204" pitchFamily="18" charset="0"/>
                <a:ea typeface="Cambria Math" panose="02040503050406030204" pitchFamily="18" charset="0"/>
              </a:rPr>
              <a:t>a warning message is diaplayed on screen with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low volume audio alert</a:t>
            </a:r>
            <a:r>
              <a:rPr lang="en-US" sz="2000" dirty="0">
                <a:latin typeface="Cambria Math" panose="02040503050406030204" pitchFamily="18" charset="0"/>
                <a:ea typeface="Cambria Math" panose="02040503050406030204" pitchFamily="18" charset="0"/>
              </a:rPr>
              <a:t>. If both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eyes are closed</a:t>
            </a:r>
            <a:r>
              <a:rPr lang="en-US" sz="2000" dirty="0">
                <a:latin typeface="Cambria Math" panose="02040503050406030204" pitchFamily="18" charset="0"/>
                <a:ea typeface="Cambria Math" panose="02040503050406030204" pitchFamily="18" charset="0"/>
              </a:rPr>
              <a:t> then a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full volume audio alert </a:t>
            </a:r>
            <a:r>
              <a:rPr lang="en-US" sz="2000" dirty="0">
                <a:latin typeface="Cambria Math" panose="02040503050406030204" pitchFamily="18" charset="0"/>
                <a:ea typeface="Cambria Math" panose="02040503050406030204" pitchFamily="18" charset="0"/>
              </a:rPr>
              <a:t>is given to alert the driver.</a:t>
            </a:r>
          </a:p>
          <a:p>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It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fails</a:t>
            </a:r>
            <a:r>
              <a:rPr lang="en-US" sz="2000" dirty="0">
                <a:latin typeface="Cambria Math" panose="02040503050406030204" pitchFamily="18" charset="0"/>
                <a:ea typeface="Cambria Math" panose="02040503050406030204" pitchFamily="18" charset="0"/>
              </a:rPr>
              <a:t> to detect the eye closedness when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eyes are not fully visible </a:t>
            </a:r>
            <a:r>
              <a:rPr lang="en-US" sz="2000" dirty="0">
                <a:latin typeface="Cambria Math" panose="02040503050406030204" pitchFamily="18" charset="0"/>
                <a:ea typeface="Cambria Math" panose="02040503050406030204" pitchFamily="18" charset="0"/>
              </a:rPr>
              <a:t>eg: wearing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small frame spectacles</a:t>
            </a:r>
            <a:r>
              <a:rPr lang="en-US" sz="2000" dirty="0">
                <a:latin typeface="Cambria Math" panose="02040503050406030204" pitchFamily="18" charset="0"/>
                <a:ea typeface="Cambria Math" panose="02040503050406030204" pitchFamily="18" charset="0"/>
              </a:rPr>
              <a:t>. We plan to overcome this drawback in our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future works</a:t>
            </a:r>
            <a:r>
              <a:rPr lang="en-US" sz="2000" dirty="0">
                <a:latin typeface="Cambria Math" panose="02040503050406030204" pitchFamily="18" charset="0"/>
                <a:ea typeface="Cambria Math" panose="02040503050406030204" pitchFamily="18" charset="0"/>
              </a:rPr>
              <a:t> by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point tracking analysis combined with MaxBidirectional error.</a:t>
            </a:r>
          </a:p>
        </p:txBody>
      </p:sp>
    </p:spTree>
    <p:extLst>
      <p:ext uri="{BB962C8B-B14F-4D97-AF65-F5344CB8AC3E}">
        <p14:creationId xmlns:p14="http://schemas.microsoft.com/office/powerpoint/2010/main" val="1973847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648200" y="95250"/>
            <a:ext cx="2533650"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References</a:t>
            </a:r>
          </a:p>
        </p:txBody>
      </p:sp>
      <p:sp>
        <p:nvSpPr>
          <p:cNvPr id="2" name="TextBox 1"/>
          <p:cNvSpPr txBox="1"/>
          <p:nvPr/>
        </p:nvSpPr>
        <p:spPr>
          <a:xfrm>
            <a:off x="333375" y="846356"/>
            <a:ext cx="11620500" cy="5893921"/>
          </a:xfrm>
          <a:prstGeom prst="rect">
            <a:avLst/>
          </a:prstGeom>
          <a:noFill/>
        </p:spPr>
        <p:txBody>
          <a:bodyPr wrap="square" rtlCol="0">
            <a:spAutoFit/>
          </a:bodyPr>
          <a:lstStyle/>
          <a:p>
            <a:pPr marL="171450" lvl="0" indent="-171450">
              <a:buFont typeface="Courier New" panose="02070309020205020404" pitchFamily="49" charset="0"/>
              <a:buChar char="o"/>
            </a:pPr>
            <a:r>
              <a:rPr lang="en-IN" sz="1200" dirty="0">
                <a:latin typeface="Cambria Math" panose="02040503050406030204" pitchFamily="18" charset="0"/>
                <a:ea typeface="Cambria Math" panose="02040503050406030204" pitchFamily="18" charset="0"/>
              </a:rPr>
              <a:t>Kolpe, Pratiksha and Kadam, Pratibha and Mashayak, Usama, Drowsiness Detection and Warning System Using Python (May 13, 2020). 2nd International Conference on Communication &amp; Information Processing (ICCIP) 2020﻿, Available at SSRN: https://ssrn.com/abstract=3645864 or http://</a:t>
            </a:r>
            <a:r>
              <a:rPr lang="en-IN" sz="1200" dirty="0" smtClean="0">
                <a:latin typeface="Cambria Math" panose="02040503050406030204" pitchFamily="18" charset="0"/>
                <a:ea typeface="Cambria Math" panose="02040503050406030204" pitchFamily="18" charset="0"/>
              </a:rPr>
              <a:t>dx.doi.org/10.2139/ssrn.3645864</a:t>
            </a:r>
            <a:endParaRPr lang="en-US" sz="1200" dirty="0">
              <a:latin typeface="Cambria Math" panose="02040503050406030204" pitchFamily="18" charset="0"/>
              <a:ea typeface="Cambria Math" panose="02040503050406030204" pitchFamily="18" charset="0"/>
            </a:endParaRPr>
          </a:p>
          <a:p>
            <a:pPr marL="171450" lvl="0" indent="-171450">
              <a:buFont typeface="Courier New" panose="02070309020205020404" pitchFamily="49" charset="0"/>
              <a:buChar char="o"/>
            </a:pPr>
            <a:endParaRPr lang="en-US" sz="120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100" dirty="0">
                <a:latin typeface="Cambria Math" panose="02040503050406030204" pitchFamily="18" charset="0"/>
                <a:ea typeface="Cambria Math" panose="02040503050406030204" pitchFamily="18" charset="0"/>
              </a:rPr>
              <a:t>P. R. B. Agustin, R. C. Lazaro, M. D. L. Mazo, A. C. P. Vidal, E. Q. Raguindin and M. A. C. Purio, "MATLAB based drowsiness detection system using an array of sensors and fuzzy logic," TENCON 2014 - 2014 IEEE Region 10 Conference, Bangkok, Thailand, 2014, pp. 1-6, doi: 10.1109/TENCON.2014.7022353</a:t>
            </a:r>
            <a:r>
              <a:rPr lang="en-IN" dirty="0" smtClean="0"/>
              <a:t>.</a:t>
            </a:r>
            <a:endParaRPr lang="en-IN" sz="1100" dirty="0" smtClean="0"/>
          </a:p>
          <a:p>
            <a:endParaRPr lang="en-US"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100" dirty="0">
                <a:latin typeface="Cambria Math" panose="02040503050406030204" pitchFamily="18" charset="0"/>
                <a:ea typeface="Cambria Math" panose="02040503050406030204" pitchFamily="18" charset="0"/>
              </a:rPr>
              <a:t>M. Omidyeganeh, A. Javadtalab and S. Shirmohammadi, "Intelligent driver drowsiness detection through fusion of yawning and eye closure," 2011 IEEE International Conference on Virtual Environments, Human-Computer Interfaces and Measurement Systems Proceedings, Ottawa, ON, Canada, 2011, pp. 1-6, doi: 10.1109/VECIMS.2011.6053857</a:t>
            </a:r>
            <a:r>
              <a:rPr lang="en-IN" sz="1100" dirty="0" smtClean="0">
                <a:latin typeface="Cambria Math" panose="02040503050406030204" pitchFamily="18" charset="0"/>
                <a:ea typeface="Cambria Math" panose="02040503050406030204" pitchFamily="18" charset="0"/>
              </a:rPr>
              <a:t>.</a:t>
            </a:r>
          </a:p>
          <a:p>
            <a:pPr marL="171450" indent="-171450">
              <a:buFont typeface="Courier New" panose="02070309020205020404" pitchFamily="49" charset="0"/>
              <a:buChar char="o"/>
            </a:pPr>
            <a:endParaRPr lang="en-IN" sz="110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B. N. Manu, "Facial features monitoring for real time drowsiness detection," 2016 12th International Conference on Innovations in Information Technology (IIT), Al Ain, United Arab Emirates, 2016, pp. 1-4, doi: 10.1109/INNOVATIONS.2016.7880030</a:t>
            </a:r>
            <a:r>
              <a:rPr lang="en-IN" sz="1050" dirty="0" smtClean="0">
                <a:latin typeface="Cambria Math" panose="02040503050406030204" pitchFamily="18" charset="0"/>
                <a:ea typeface="Cambria Math" panose="02040503050406030204" pitchFamily="18" charset="0"/>
              </a:rPr>
              <a:t>.</a:t>
            </a:r>
          </a:p>
          <a:p>
            <a:pPr marL="171450" indent="-171450">
              <a:buFont typeface="Courier New" panose="02070309020205020404" pitchFamily="49" charset="0"/>
              <a:buChar char="o"/>
            </a:pPr>
            <a:endParaRPr lang="en-IN"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Y. Suryawanshi and S. Agrawal, "Driver Drowsiness Detection System based on LBP and Haar Algorithm," 2020 Fourth International Conference on I-SMAC (IoT in Social, Mobile, Analytics and Cloud) (I-SMAC), Palladam, India, 2020, pp. 778-783, doi: 10.1109/I-SMAC49090.2020.9243347.</a:t>
            </a:r>
            <a:endParaRPr lang="en-US"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endParaRPr lang="en-US" sz="1050" dirty="0" smtClean="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A. Picot, S. Charbonnier and A. Caplier, "Drowsiness detection based on visual signs: blinking analysis based on high frame rate video," 2010 IEEE Instrumentation &amp; Measurement Technology Conference Proceedings, Austin, TX, USA, 2010, pp. 801-804, doi: </a:t>
            </a:r>
            <a:r>
              <a:rPr lang="en-IN" sz="1050" dirty="0" smtClean="0">
                <a:latin typeface="Cambria Math" panose="02040503050406030204" pitchFamily="18" charset="0"/>
                <a:ea typeface="Cambria Math" panose="02040503050406030204" pitchFamily="18" charset="0"/>
              </a:rPr>
              <a:t>10.1109/IMTC.2010.5488257</a:t>
            </a:r>
          </a:p>
          <a:p>
            <a:pPr marL="171450" indent="-171450">
              <a:buFont typeface="Courier New" panose="02070309020205020404" pitchFamily="49" charset="0"/>
              <a:buChar char="o"/>
            </a:pPr>
            <a:endParaRPr lang="en-IN"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In-Ho Choi, Sung Kyung Hong and Yong-Guk Kim, "Real-time categorization of driver's gaze zone using the deep learning techniques," 2016 International Conference on Big Data and Smart Computing (BigComp), Hong Kong, China, 2016, pp. 143-148, doi: 10.1109/BIGCOMP.2016.7425813</a:t>
            </a:r>
            <a:endParaRPr lang="en-US" sz="1050" dirty="0">
              <a:latin typeface="Cambria Math" panose="02040503050406030204" pitchFamily="18" charset="0"/>
              <a:ea typeface="Cambria Math" panose="02040503050406030204" pitchFamily="18" charset="0"/>
            </a:endParaRPr>
          </a:p>
          <a:p>
            <a:pPr marL="171450" lvl="0" indent="-171450">
              <a:buFont typeface="Courier New" panose="02070309020205020404" pitchFamily="49" charset="0"/>
              <a:buChar char="o"/>
            </a:pPr>
            <a:endParaRPr lang="en-IN" sz="1200" dirty="0" smtClean="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M. A. Tanveer, M. J. Khan, M. J. Qureshi, N. Naseer and K. Hong, "Enhanced Drowsiness Detection Using Deep Learning: An fNIRS Study," in IEEE Access, vol. 7, pp. 137920-137929, 2019, doi: 10.1109/ACCESS.2019.2942838</a:t>
            </a:r>
            <a:r>
              <a:rPr lang="en-IN" sz="1050" dirty="0" smtClean="0">
                <a:latin typeface="Cambria Math" panose="02040503050406030204" pitchFamily="18" charset="0"/>
                <a:ea typeface="Cambria Math" panose="02040503050406030204" pitchFamily="18" charset="0"/>
              </a:rPr>
              <a:t>.</a:t>
            </a:r>
          </a:p>
          <a:p>
            <a:pPr marL="171450" indent="-171450">
              <a:buFont typeface="Courier New" panose="02070309020205020404" pitchFamily="49" charset="0"/>
              <a:buChar char="o"/>
            </a:pPr>
            <a:endParaRPr lang="en-IN"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L. S. Dhupati, S. Kar, A. Rajaguru and A. Routray, "A novel drowsiness detection scheme based on speech analysis with validation using simultaneous EEG recordings," 2010 IEEE International Conference on Automation Science and Engineering, Toronto, ON, Canada, 2010, pp. 917-921, doi: 10.1109/COASE.2010.5584246</a:t>
            </a:r>
            <a:r>
              <a:rPr lang="en-IN" dirty="0" smtClean="0"/>
              <a:t>.</a:t>
            </a:r>
            <a:endParaRPr lang="en-IN" sz="1050" dirty="0" smtClean="0"/>
          </a:p>
          <a:p>
            <a:endParaRPr lang="en-IN" dirty="0"/>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A. Tawari, K. H. Chen and M. M. Trivedi, "Where is the driver looking: Analysis of head, eye and iris for robust gaze zone estimation," 17th International IEEE Conference on Intelligent Transportation Systems (ITSC), Qingdao, China, 2014, pp. 988-994, doi: 10.1109/ITSC.2014.6957817.</a:t>
            </a:r>
            <a:endParaRPr lang="en-US" sz="1050" dirty="0">
              <a:latin typeface="Cambria Math" panose="02040503050406030204" pitchFamily="18" charset="0"/>
              <a:ea typeface="Cambria Math" panose="02040503050406030204" pitchFamily="18" charset="0"/>
            </a:endParaRPr>
          </a:p>
          <a:p>
            <a:pPr marL="171450" indent="-171450">
              <a:buFont typeface="Courier New" panose="02070309020205020404" pitchFamily="49" charset="0"/>
              <a:buChar char="o"/>
            </a:pPr>
            <a:endParaRPr lang="en-US" sz="1050" dirty="0" smtClean="0"/>
          </a:p>
          <a:p>
            <a:pPr marL="171450" indent="-171450">
              <a:buFont typeface="Courier New" panose="02070309020205020404" pitchFamily="49" charset="0"/>
              <a:buChar char="o"/>
            </a:pPr>
            <a:r>
              <a:rPr lang="en-IN" sz="1050" dirty="0">
                <a:latin typeface="Cambria Math" panose="02040503050406030204" pitchFamily="18" charset="0"/>
                <a:ea typeface="Cambria Math" panose="02040503050406030204" pitchFamily="18" charset="0"/>
              </a:rPr>
              <a:t>S. Tateno, X. Guan, R. Cao and Z. Qu, "Development of Drowsiness Detection System Based on Respiration Changes Using Heart Rate Monitoring," 2018 57th Annual Conference of the Society of Instrument and Control Engineers of Japan (SICE), Nara, Japan, 2018, pp. 1664-1669, doi: 10.23919/SICE.2018.8492599</a:t>
            </a:r>
            <a:r>
              <a:rPr lang="en-IN" sz="1050" dirty="0" smtClean="0">
                <a:latin typeface="Cambria Math" panose="02040503050406030204" pitchFamily="18" charset="0"/>
                <a:ea typeface="Cambria Math" panose="02040503050406030204" pitchFamily="18" charset="0"/>
              </a:rPr>
              <a:t>.</a:t>
            </a:r>
            <a:endParaRPr lang="en-US" sz="105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36620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4457700" y="2660117"/>
            <a:ext cx="4953000" cy="1213906"/>
          </a:xfrm>
        </p:spPr>
        <p:txBody>
          <a:bodyPr>
            <a:normAutofit/>
          </a:bodyPr>
          <a:lstStyle/>
          <a:p>
            <a:r>
              <a:rPr lang="en-US" sz="66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417855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037076" y="463891"/>
            <a:ext cx="3680460"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INTRODUCTION</a:t>
            </a:r>
          </a:p>
        </p:txBody>
      </p:sp>
      <p:sp>
        <p:nvSpPr>
          <p:cNvPr id="5" name="TextBox 4"/>
          <p:cNvSpPr txBox="1"/>
          <p:nvPr/>
        </p:nvSpPr>
        <p:spPr>
          <a:xfrm>
            <a:off x="822960" y="1427809"/>
            <a:ext cx="10808208" cy="4601260"/>
          </a:xfrm>
          <a:prstGeom prst="rect">
            <a:avLst/>
          </a:prstGeom>
          <a:noFill/>
        </p:spPr>
        <p:txBody>
          <a:bodyPr wrap="square" rtlCol="0">
            <a:spAutoFit/>
          </a:bodyPr>
          <a:lstStyle/>
          <a:p>
            <a:pPr marL="285750" indent="-285750">
              <a:buFont typeface="Courier New" panose="02070309020205020404" pitchFamily="49" charset="0"/>
              <a:buChar char="o"/>
            </a:pPr>
            <a:r>
              <a:rPr lang="en-US" sz="2250" dirty="0">
                <a:latin typeface="Cambria Math" panose="02040503050406030204" pitchFamily="18" charset="0"/>
                <a:ea typeface="Cambria Math" panose="02040503050406030204" pitchFamily="18" charset="0"/>
              </a:rPr>
              <a:t>A large number of individuals in India lose their lives  because of </a:t>
            </a:r>
            <a:r>
              <a:rPr lang="en-US" sz="2250" b="1" dirty="0" smtClean="0">
                <a:solidFill>
                  <a:schemeClr val="bg2">
                    <a:lumMod val="40000"/>
                    <a:lumOff val="60000"/>
                  </a:schemeClr>
                </a:solidFill>
                <a:latin typeface="Cambria Math" panose="02040503050406030204" pitchFamily="18" charset="0"/>
                <a:ea typeface="Cambria Math" panose="02040503050406030204" pitchFamily="18" charset="0"/>
              </a:rPr>
              <a:t>Road </a:t>
            </a:r>
            <a:r>
              <a:rPr lang="en-US" sz="2250" b="1" dirty="0">
                <a:solidFill>
                  <a:schemeClr val="bg2">
                    <a:lumMod val="40000"/>
                    <a:lumOff val="60000"/>
                  </a:schemeClr>
                </a:solidFill>
                <a:latin typeface="Cambria Math" panose="02040503050406030204" pitchFamily="18" charset="0"/>
                <a:ea typeface="Cambria Math" panose="02040503050406030204" pitchFamily="18" charset="0"/>
              </a:rPr>
              <a:t>A</a:t>
            </a:r>
            <a:r>
              <a:rPr lang="en-US" sz="2250" b="1" dirty="0" smtClean="0">
                <a:solidFill>
                  <a:schemeClr val="bg2">
                    <a:lumMod val="40000"/>
                    <a:lumOff val="60000"/>
                  </a:schemeClr>
                </a:solidFill>
                <a:latin typeface="Cambria Math" panose="02040503050406030204" pitchFamily="18" charset="0"/>
                <a:ea typeface="Cambria Math" panose="02040503050406030204" pitchFamily="18" charset="0"/>
              </a:rPr>
              <a:t>ccidents</a:t>
            </a:r>
            <a:r>
              <a:rPr lang="en-US" sz="2250" dirty="0">
                <a:latin typeface="Cambria Math" panose="02040503050406030204" pitchFamily="18" charset="0"/>
                <a:ea typeface="Cambria Math" panose="02040503050406030204" pitchFamily="18" charset="0"/>
              </a:rPr>
              <a:t>.</a:t>
            </a:r>
          </a:p>
          <a:p>
            <a:pPr marL="285750" indent="-285750">
              <a:buFont typeface="Courier New" panose="02070309020205020404" pitchFamily="49" charset="0"/>
              <a:buChar char="o"/>
            </a:pPr>
            <a:endParaRPr lang="en-US" sz="225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250" dirty="0">
                <a:latin typeface="Cambria Math" panose="02040503050406030204" pitchFamily="18" charset="0"/>
                <a:ea typeface="Cambria Math" panose="02040503050406030204" pitchFamily="18" charset="0"/>
              </a:rPr>
              <a:t>Insights shows that car accidents all over the world are the ninth reason for death.</a:t>
            </a:r>
          </a:p>
          <a:p>
            <a:pPr marL="285750" indent="-285750">
              <a:buFont typeface="Courier New" panose="02070309020205020404" pitchFamily="49" charset="0"/>
              <a:buChar char="o"/>
            </a:pPr>
            <a:endParaRPr lang="en-US" sz="225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250" dirty="0">
                <a:latin typeface="Cambria Math" panose="02040503050406030204" pitchFamily="18" charset="0"/>
                <a:ea typeface="Cambria Math" panose="02040503050406030204" pitchFamily="18" charset="0"/>
              </a:rPr>
              <a:t>Reasons behind road accidents include highway traffic, over speeding, use of cellphones while driving, drunk drivers and </a:t>
            </a:r>
            <a:r>
              <a:rPr lang="en-US" sz="2250" b="1" dirty="0">
                <a:latin typeface="Cambria Math" panose="02040503050406030204" pitchFamily="18" charset="0"/>
                <a:ea typeface="Cambria Math" panose="02040503050406030204" pitchFamily="18" charset="0"/>
              </a:rPr>
              <a:t>drowsiness</a:t>
            </a:r>
            <a:r>
              <a:rPr lang="en-US" sz="2250" dirty="0">
                <a:latin typeface="Cambria Math" panose="02040503050406030204" pitchFamily="18" charset="0"/>
                <a:ea typeface="Cambria Math" panose="02040503050406030204" pitchFamily="18" charset="0"/>
              </a:rPr>
              <a:t> of drivers.</a:t>
            </a:r>
          </a:p>
          <a:p>
            <a:endParaRPr lang="en-US" sz="225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250" dirty="0">
                <a:latin typeface="Cambria Math" panose="02040503050406030204" pitchFamily="18" charset="0"/>
                <a:ea typeface="Cambria Math" panose="02040503050406030204" pitchFamily="18" charset="0"/>
              </a:rPr>
              <a:t>The </a:t>
            </a:r>
            <a:r>
              <a:rPr lang="en-US" sz="2250" dirty="0">
                <a:solidFill>
                  <a:schemeClr val="bg2">
                    <a:lumMod val="40000"/>
                    <a:lumOff val="60000"/>
                  </a:schemeClr>
                </a:solidFill>
                <a:latin typeface="Cambria Math" panose="02040503050406030204" pitchFamily="18" charset="0"/>
                <a:ea typeface="Cambria Math" panose="02040503050406030204" pitchFamily="18" charset="0"/>
              </a:rPr>
              <a:t>“</a:t>
            </a:r>
            <a:r>
              <a:rPr lang="en-US" sz="2250" b="1" dirty="0">
                <a:solidFill>
                  <a:schemeClr val="bg2">
                    <a:lumMod val="40000"/>
                    <a:lumOff val="60000"/>
                  </a:schemeClr>
                </a:solidFill>
                <a:latin typeface="Cambria Math" panose="02040503050406030204" pitchFamily="18" charset="0"/>
                <a:ea typeface="Cambria Math" panose="02040503050406030204" pitchFamily="18" charset="0"/>
              </a:rPr>
              <a:t>Driver Drowsiness” </a:t>
            </a:r>
            <a:r>
              <a:rPr lang="en-US" sz="2250" dirty="0">
                <a:latin typeface="Cambria Math" panose="02040503050406030204" pitchFamily="18" charset="0"/>
                <a:ea typeface="Cambria Math" panose="02040503050406030204" pitchFamily="18" charset="0"/>
              </a:rPr>
              <a:t>alone records for around half of these accidents.</a:t>
            </a:r>
          </a:p>
          <a:p>
            <a:pPr marL="285750" indent="-285750">
              <a:buFont typeface="Courier New" panose="02070309020205020404" pitchFamily="49" charset="0"/>
              <a:buChar char="o"/>
            </a:pPr>
            <a:endParaRPr lang="en-US" sz="225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300" b="1" dirty="0">
                <a:latin typeface="Cambria Math" panose="02040503050406030204" pitchFamily="18" charset="0"/>
                <a:ea typeface="Cambria Math" panose="02040503050406030204" pitchFamily="18" charset="0"/>
              </a:rPr>
              <a:t>Drowsiness</a:t>
            </a:r>
            <a:r>
              <a:rPr lang="en-US" sz="2250" dirty="0">
                <a:latin typeface="Cambria Math" panose="02040503050406030204" pitchFamily="18" charset="0"/>
                <a:ea typeface="Cambria Math" panose="02040503050406030204" pitchFamily="18" charset="0"/>
              </a:rPr>
              <a:t> is characterized as the center stage between </a:t>
            </a:r>
            <a:r>
              <a:rPr lang="en-US" sz="2300" b="1" dirty="0">
                <a:latin typeface="Cambria Math" panose="02040503050406030204" pitchFamily="18" charset="0"/>
                <a:ea typeface="Cambria Math" panose="02040503050406030204" pitchFamily="18" charset="0"/>
              </a:rPr>
              <a:t>Wakefullness</a:t>
            </a:r>
            <a:r>
              <a:rPr lang="en-US" sz="2250" dirty="0">
                <a:latin typeface="Cambria Math" panose="02040503050406030204" pitchFamily="18" charset="0"/>
                <a:ea typeface="Cambria Math" panose="02040503050406030204" pitchFamily="18" charset="0"/>
              </a:rPr>
              <a:t> and </a:t>
            </a:r>
            <a:r>
              <a:rPr lang="en-US" sz="2300" b="1" dirty="0">
                <a:latin typeface="Cambria Math" panose="02040503050406030204" pitchFamily="18" charset="0"/>
                <a:ea typeface="Cambria Math" panose="02040503050406030204" pitchFamily="18" charset="0"/>
              </a:rPr>
              <a:t>Rest.</a:t>
            </a:r>
          </a:p>
          <a:p>
            <a:pPr marL="285750" indent="-285750">
              <a:buFont typeface="Courier New" panose="02070309020205020404" pitchFamily="49" charset="0"/>
              <a:buChar char="o"/>
            </a:pPr>
            <a:endParaRPr lang="en-US" sz="225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250" dirty="0">
                <a:latin typeface="Cambria Math" panose="02040503050406030204" pitchFamily="18" charset="0"/>
                <a:ea typeface="Cambria Math" panose="02040503050406030204" pitchFamily="18" charset="0"/>
              </a:rPr>
              <a:t>A </a:t>
            </a:r>
            <a:r>
              <a:rPr lang="en-US" sz="2250" dirty="0">
                <a:solidFill>
                  <a:schemeClr val="bg2">
                    <a:lumMod val="40000"/>
                    <a:lumOff val="60000"/>
                  </a:schemeClr>
                </a:solidFill>
                <a:latin typeface="Cambria Math" panose="02040503050406030204" pitchFamily="18" charset="0"/>
                <a:ea typeface="Cambria Math" panose="02040503050406030204" pitchFamily="18" charset="0"/>
              </a:rPr>
              <a:t>Drivers</a:t>
            </a:r>
            <a:r>
              <a:rPr lang="en-US" sz="2250" dirty="0">
                <a:latin typeface="Cambria Math" panose="02040503050406030204" pitchFamily="18" charset="0"/>
                <a:ea typeface="Cambria Math" panose="02040503050406030204" pitchFamily="18" charset="0"/>
              </a:rPr>
              <a:t> </a:t>
            </a:r>
            <a:r>
              <a:rPr lang="en-US" sz="2250" dirty="0">
                <a:solidFill>
                  <a:schemeClr val="bg2">
                    <a:lumMod val="40000"/>
                    <a:lumOff val="60000"/>
                  </a:schemeClr>
                </a:solidFill>
                <a:latin typeface="Cambria Math" panose="02040503050406030204" pitchFamily="18" charset="0"/>
                <a:ea typeface="Cambria Math" panose="02040503050406030204" pitchFamily="18" charset="0"/>
              </a:rPr>
              <a:t>Sleepliness</a:t>
            </a:r>
            <a:r>
              <a:rPr lang="en-US" sz="2250" dirty="0">
                <a:latin typeface="Cambria Math" panose="02040503050406030204" pitchFamily="18" charset="0"/>
                <a:ea typeface="Cambria Math" panose="02040503050406030204" pitchFamily="18" charset="0"/>
              </a:rPr>
              <a:t> state is central point in serious accidents that claims a large number of lives each year.</a:t>
            </a:r>
          </a:p>
        </p:txBody>
      </p:sp>
    </p:spTree>
    <p:extLst>
      <p:ext uri="{BB962C8B-B14F-4D97-AF65-F5344CB8AC3E}">
        <p14:creationId xmlns:p14="http://schemas.microsoft.com/office/powerpoint/2010/main" val="459302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84632" y="73153"/>
            <a:ext cx="3191256" cy="523220"/>
          </a:xfrm>
          <a:prstGeom prst="rect">
            <a:avLst/>
          </a:prstGeom>
          <a:noFill/>
        </p:spPr>
        <p:txBody>
          <a:bodyPr wrap="square" rtlCol="0">
            <a:spAutoFit/>
          </a:bodyPr>
          <a:lstStyle/>
          <a:p>
            <a:r>
              <a:rPr lang="en-US" sz="2800" b="1" u="sng" dirty="0">
                <a:solidFill>
                  <a:schemeClr val="bg2">
                    <a:lumMod val="40000"/>
                    <a:lumOff val="60000"/>
                  </a:schemeClr>
                </a:solidFill>
                <a:latin typeface="Cambria Math" panose="02040503050406030204" pitchFamily="18" charset="0"/>
                <a:ea typeface="Cambria Math" panose="02040503050406030204" pitchFamily="18" charset="0"/>
              </a:rPr>
              <a:t>Statistical Review</a:t>
            </a:r>
          </a:p>
        </p:txBody>
      </p:sp>
      <p:sp>
        <p:nvSpPr>
          <p:cNvPr id="5" name="TextBox 4"/>
          <p:cNvSpPr txBox="1"/>
          <p:nvPr/>
        </p:nvSpPr>
        <p:spPr>
          <a:xfrm>
            <a:off x="356616" y="596373"/>
            <a:ext cx="11484864" cy="4093428"/>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Around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1.3 million </a:t>
            </a:r>
            <a:r>
              <a:rPr lang="en-US" sz="2000" dirty="0">
                <a:latin typeface="Cambria Math" panose="02040503050406030204" pitchFamily="18" charset="0"/>
                <a:ea typeface="Cambria Math" panose="02040503050406030204" pitchFamily="18" charset="0"/>
              </a:rPr>
              <a:t>Individuals die every year accross the Globe and Statistics shows that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10% of crashes</a:t>
            </a:r>
            <a:r>
              <a:rPr lang="en-US" sz="2000" dirty="0">
                <a:latin typeface="Cambria Math" panose="02040503050406030204" pitchFamily="18" charset="0"/>
                <a:ea typeface="Cambria Math" panose="02040503050406030204" pitchFamily="18" charset="0"/>
              </a:rPr>
              <a:t> are due to frequent yawning, difficulty in keeping eyes open for longer durations, and not maintaining  necessary distance between front and back vehicle. </a:t>
            </a:r>
          </a:p>
          <a:p>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As</a:t>
            </a:r>
            <a:r>
              <a:rPr lang="en-US" sz="2000" b="1"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indicated by the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“National Highway Traffic Safety Administration (NHTSA)”  </a:t>
            </a:r>
            <a:r>
              <a:rPr lang="en-US" sz="2000" dirty="0">
                <a:latin typeface="Cambria Math" panose="02040503050406030204" pitchFamily="18" charset="0"/>
                <a:ea typeface="Cambria Math" panose="02040503050406030204" pitchFamily="18" charset="0"/>
              </a:rPr>
              <a:t>there were morethan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72,000 police- reported accidents </a:t>
            </a:r>
            <a:r>
              <a:rPr lang="en-US" sz="2000" dirty="0">
                <a:latin typeface="Cambria Math" panose="02040503050406030204" pitchFamily="18" charset="0"/>
                <a:ea typeface="Cambria Math" panose="02040503050406030204" pitchFamily="18" charset="0"/>
              </a:rPr>
              <a:t>and estimated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1,00,000 crashes </a:t>
            </a:r>
            <a:r>
              <a:rPr lang="en-US" sz="2000" dirty="0">
                <a:latin typeface="Cambria Math" panose="02040503050406030204" pitchFamily="18" charset="0"/>
                <a:ea typeface="Cambria Math" panose="02040503050406030204" pitchFamily="18" charset="0"/>
              </a:rPr>
              <a:t>due to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drowsy </a:t>
            </a:r>
            <a:r>
              <a:rPr lang="en-US" sz="2000" dirty="0">
                <a:latin typeface="Cambria Math" panose="02040503050406030204" pitchFamily="18" charset="0"/>
                <a:ea typeface="Cambria Math" panose="02040503050406030204" pitchFamily="18" charset="0"/>
              </a:rPr>
              <a:t>drivers from 2009 to 2013,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harming</a:t>
            </a:r>
            <a:r>
              <a:rPr lang="en-US" sz="2000" dirty="0">
                <a:latin typeface="Cambria Math" panose="02040503050406030204" pitchFamily="18" charset="0"/>
                <a:ea typeface="Cambria Math" panose="02040503050406030204" pitchFamily="18" charset="0"/>
              </a:rPr>
              <a:t> morethan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41,000 individuals </a:t>
            </a:r>
            <a:r>
              <a:rPr lang="en-US" sz="2000" dirty="0">
                <a:latin typeface="Cambria Math" panose="02040503050406030204" pitchFamily="18" charset="0"/>
                <a:ea typeface="Cambria Math" panose="02040503050406030204" pitchFamily="18" charset="0"/>
              </a:rPr>
              <a:t>and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killing</a:t>
            </a:r>
            <a:r>
              <a:rPr lang="en-US" sz="2000" dirty="0">
                <a:latin typeface="Cambria Math" panose="02040503050406030204" pitchFamily="18" charset="0"/>
                <a:ea typeface="Cambria Math" panose="02040503050406030204" pitchFamily="18" charset="0"/>
              </a:rPr>
              <a:t> morethan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800 individuals</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a:t>
            </a:r>
          </a:p>
          <a:p>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The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World Health Organisation Global Report” </a:t>
            </a:r>
            <a:r>
              <a:rPr lang="en-US" sz="2000" b="1"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on road security says that India positions first  in the world for road accidents in 2018 and it accounts 11% of accidents recorded globally.</a:t>
            </a:r>
            <a:endParaRPr lang="en-US" sz="2000" dirty="0">
              <a:solidFill>
                <a:schemeClr val="bg2">
                  <a:lumMod val="40000"/>
                  <a:lumOff val="60000"/>
                </a:schemeClr>
              </a:solidFill>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According to exploration in India, in 2018, around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1.51 hundred thousand </a:t>
            </a:r>
            <a:r>
              <a:rPr lang="en-US" sz="2000" dirty="0">
                <a:latin typeface="Cambria Math" panose="02040503050406030204" pitchFamily="18" charset="0"/>
                <a:ea typeface="Cambria Math" panose="02040503050406030204" pitchFamily="18" charset="0"/>
              </a:rPr>
              <a:t>people lost their lives in accidents  due to overspeedingof vehicles and drowsiness of drivers.</a:t>
            </a:r>
          </a:p>
        </p:txBody>
      </p:sp>
      <p:sp>
        <p:nvSpPr>
          <p:cNvPr id="7" name="TextBox 6"/>
          <p:cNvSpPr txBox="1"/>
          <p:nvPr/>
        </p:nvSpPr>
        <p:spPr>
          <a:xfrm>
            <a:off x="557784" y="4873752"/>
            <a:ext cx="11082528" cy="1815882"/>
          </a:xfrm>
          <a:prstGeom prst="rect">
            <a:avLst/>
          </a:prstGeom>
          <a:noFill/>
        </p:spPr>
        <p:txBody>
          <a:bodyPr wrap="square" rtlCol="0">
            <a:spAutoFit/>
          </a:bodyPr>
          <a:lstStyle/>
          <a:p>
            <a:r>
              <a:rPr lang="en-US" sz="2800" b="1" u="sng" dirty="0">
                <a:solidFill>
                  <a:schemeClr val="bg2">
                    <a:lumMod val="40000"/>
                    <a:lumOff val="60000"/>
                  </a:schemeClr>
                </a:solidFill>
                <a:latin typeface="Cambria Math" panose="02040503050406030204" pitchFamily="18" charset="0"/>
                <a:ea typeface="Cambria Math" panose="02040503050406030204" pitchFamily="18" charset="0"/>
              </a:rPr>
              <a:t>Our Approch </a:t>
            </a:r>
          </a:p>
          <a:p>
            <a:pPr marL="342900" indent="-342900">
              <a:buFont typeface="Courier New" panose="02070309020205020404" pitchFamily="49" charset="0"/>
              <a:buChar char="o"/>
            </a:pPr>
            <a:r>
              <a:rPr lang="en-US" sz="2000" dirty="0">
                <a:solidFill>
                  <a:schemeClr val="tx1">
                    <a:lumMod val="95000"/>
                  </a:schemeClr>
                </a:solidFill>
                <a:latin typeface="Cambria Math" panose="02040503050406030204" pitchFamily="18" charset="0"/>
                <a:ea typeface="Cambria Math" panose="02040503050406030204" pitchFamily="18" charset="0"/>
              </a:rPr>
              <a:t>Our paper focuses on the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behavioral-based approach</a:t>
            </a:r>
            <a:r>
              <a:rPr lang="en-US" sz="2000" dirty="0">
                <a:solidFill>
                  <a:schemeClr val="tx1">
                    <a:lumMod val="95000"/>
                  </a:schemeClr>
                </a:solidFill>
                <a:latin typeface="Cambria Math" panose="02040503050406030204" pitchFamily="18" charset="0"/>
                <a:ea typeface="Cambria Math" panose="02040503050406030204" pitchFamily="18" charset="0"/>
              </a:rPr>
              <a:t> which includes eye monitoring, head positioning, and face detection. The real-time drowsiness is identified with help of a camera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MATLAB</a:t>
            </a:r>
            <a:r>
              <a:rPr lang="en-US" sz="2000" dirty="0">
                <a:solidFill>
                  <a:schemeClr val="tx1">
                    <a:lumMod val="95000"/>
                  </a:schemeClr>
                </a:solidFill>
                <a:latin typeface="Cambria Math" panose="02040503050406030204" pitchFamily="18" charset="0"/>
                <a:ea typeface="Cambria Math" panose="02040503050406030204" pitchFamily="18" charset="0"/>
              </a:rPr>
              <a:t> software.</a:t>
            </a:r>
          </a:p>
          <a:p>
            <a:endParaRPr lang="en-US" sz="2400" b="1" u="sng" dirty="0">
              <a:solidFill>
                <a:schemeClr val="bg2">
                  <a:lumMod val="40000"/>
                  <a:lumOff val="6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2834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84893" y="1375380"/>
            <a:ext cx="10762488" cy="4985980"/>
          </a:xfrm>
          <a:prstGeom prst="rect">
            <a:avLst/>
          </a:prstGeom>
          <a:noFill/>
        </p:spPr>
        <p:txBody>
          <a:bodyPr wrap="square" rtlCol="0">
            <a:spAutoFit/>
          </a:bodyPr>
          <a:lstStyle/>
          <a:p>
            <a:pPr marL="285750" indent="-285750">
              <a:buFont typeface="Courier New" panose="02070309020205020404" pitchFamily="49" charset="0"/>
              <a:buChar char="o"/>
            </a:pP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Krajweski et al</a:t>
            </a:r>
            <a:r>
              <a:rPr lang="en-IN" sz="2000" dirty="0">
                <a:latin typeface="Cambria Math" panose="02040503050406030204" pitchFamily="18" charset="0"/>
                <a:ea typeface="Cambria Math" panose="02040503050406030204" pitchFamily="18" charset="0"/>
              </a:rPr>
              <a:t>. proposed a vehicle movement-based drowsiness detection system by considering the correlations between the micro-adjustments of the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steering wheel</a:t>
            </a:r>
            <a:r>
              <a:rPr lang="en-IN" sz="2000" dirty="0">
                <a:latin typeface="Cambria Math" panose="02040503050406030204" pitchFamily="18" charset="0"/>
                <a:ea typeface="Cambria Math" panose="02040503050406030204" pitchFamily="18" charset="0"/>
              </a:rPr>
              <a:t> and lethargicness</a:t>
            </a:r>
            <a:r>
              <a:rPr lang="en-IN" dirty="0">
                <a:latin typeface="Cambria Math" panose="02040503050406030204" pitchFamily="18" charset="0"/>
                <a:ea typeface="Cambria Math" panose="02040503050406030204" pitchFamily="18" charset="0"/>
              </a:rPr>
              <a:t>. </a:t>
            </a:r>
          </a:p>
          <a:p>
            <a:pPr marL="285750" indent="-285750">
              <a:buFont typeface="Courier New" panose="02070309020205020404" pitchFamily="49" charset="0"/>
              <a:buChar char="o"/>
            </a:pPr>
            <a:endParaRPr lang="en-IN"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dirty="0">
                <a:latin typeface="Cambria Math" panose="02040503050406030204" pitchFamily="18" charset="0"/>
                <a:ea typeface="Cambria Math" panose="02040503050406030204" pitchFamily="18" charset="0"/>
              </a:rPr>
              <a:t> </a:t>
            </a:r>
            <a:r>
              <a:rPr lang="en-IN" sz="2000" dirty="0">
                <a:latin typeface="Cambria Math" panose="02040503050406030204" pitchFamily="18" charset="0"/>
                <a:ea typeface="Cambria Math" panose="02040503050406030204" pitchFamily="18" charset="0"/>
              </a:rPr>
              <a:t>In another case,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Volvo</a:t>
            </a:r>
            <a:r>
              <a:rPr lang="en-IN" sz="2000" dirty="0">
                <a:latin typeface="Cambria Math" panose="02040503050406030204" pitchFamily="18" charset="0"/>
                <a:ea typeface="Cambria Math" panose="02040503050406030204" pitchFamily="18" charset="0"/>
              </a:rPr>
              <a:t> comapred the user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driving patterns </a:t>
            </a:r>
            <a:r>
              <a:rPr lang="en-IN" sz="2000" dirty="0">
                <a:latin typeface="Cambria Math" panose="02040503050406030204" pitchFamily="18" charset="0"/>
                <a:ea typeface="Cambria Math" panose="02040503050406030204" pitchFamily="18" charset="0"/>
              </a:rPr>
              <a:t>in drowsy and fully active states by monitoring   the position  of vehicle with the road</a:t>
            </a:r>
          </a:p>
          <a:p>
            <a:pPr marL="285750" indent="-285750">
              <a:buFont typeface="Courier New" panose="02070309020205020404" pitchFamily="49" charset="0"/>
              <a:buChar char="o"/>
            </a:pPr>
            <a:endParaRPr lang="en-IN"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dirty="0">
                <a:latin typeface="Cambria Math" panose="02040503050406030204" pitchFamily="18" charset="0"/>
                <a:ea typeface="Cambria Math" panose="02040503050406030204" pitchFamily="18" charset="0"/>
              </a:rPr>
              <a:t>The next class of methods involves the analysis of biological characteristics of users with the help of sensors for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EEG, ECG, EOG</a:t>
            </a:r>
            <a:r>
              <a:rPr lang="en-IN" sz="2000" dirty="0">
                <a:latin typeface="Cambria Math" panose="02040503050406030204" pitchFamily="18" charset="0"/>
                <a:ea typeface="Cambria Math" panose="02040503050406030204" pitchFamily="18" charset="0"/>
              </a:rPr>
              <a:t>. The drowsiness detection is based on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alpha, beta and theta signals</a:t>
            </a:r>
          </a:p>
          <a:p>
            <a:pPr marL="285750" indent="-285750">
              <a:buFont typeface="Courier New" panose="02070309020205020404" pitchFamily="49" charset="0"/>
              <a:buChar char="o"/>
            </a:pPr>
            <a:endParaRPr lang="en-IN" sz="2000" b="1" dirty="0">
              <a:solidFill>
                <a:schemeClr val="bg2">
                  <a:lumMod val="40000"/>
                  <a:lumOff val="60000"/>
                </a:schemeClr>
              </a:solidFill>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M. Asjid Tanveer</a:t>
            </a:r>
            <a:r>
              <a:rPr lang="en-IN" sz="2000" dirty="0">
                <a:latin typeface="Cambria Math" panose="02040503050406030204" pitchFamily="18" charset="0"/>
                <a:ea typeface="Cambria Math" panose="02040503050406030204" pitchFamily="18" charset="0"/>
              </a:rPr>
              <a:t>,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M. Jawad Khan</a:t>
            </a:r>
            <a:r>
              <a:rPr lang="en-IN" sz="2000" dirty="0">
                <a:latin typeface="Cambria Math" panose="02040503050406030204" pitchFamily="18" charset="0"/>
                <a:ea typeface="Cambria Math" panose="02040503050406030204" pitchFamily="18" charset="0"/>
              </a:rPr>
              <a:t>,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M. Jahangir Qureshi</a:t>
            </a:r>
            <a:r>
              <a:rPr lang="en-IN" sz="2000" dirty="0">
                <a:latin typeface="Cambria Math" panose="02040503050406030204" pitchFamily="18" charset="0"/>
                <a:ea typeface="Cambria Math" panose="02040503050406030204" pitchFamily="18" charset="0"/>
              </a:rPr>
              <a:t>,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Noman Naseer, </a:t>
            </a:r>
            <a:r>
              <a:rPr lang="en-IN" sz="2000" dirty="0">
                <a:latin typeface="Cambria Math" panose="02040503050406030204" pitchFamily="18" charset="0"/>
                <a:ea typeface="Cambria Math" panose="02040503050406030204" pitchFamily="18" charset="0"/>
              </a:rPr>
              <a:t>and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Keum-Shik Hong</a:t>
            </a:r>
            <a:r>
              <a:rPr lang="en-IN" sz="2000" dirty="0">
                <a:latin typeface="Cambria Math" panose="02040503050406030204" pitchFamily="18" charset="0"/>
                <a:ea typeface="Cambria Math" panose="02040503050406030204" pitchFamily="18" charset="0"/>
              </a:rPr>
              <a:t> identified drowsiness by deep learning with the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fNIRS</a:t>
            </a:r>
            <a:r>
              <a:rPr lang="en-IN" sz="2000" dirty="0">
                <a:latin typeface="Cambria Math" panose="02040503050406030204" pitchFamily="18" charset="0"/>
                <a:ea typeface="Cambria Math" panose="02040503050406030204" pitchFamily="18" charset="0"/>
              </a:rPr>
              <a:t> framework by engaging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DLPFC</a:t>
            </a:r>
            <a:r>
              <a:rPr lang="en-IN" sz="2000" dirty="0">
                <a:latin typeface="Cambria Math" panose="02040503050406030204" pitchFamily="18" charset="0"/>
                <a:ea typeface="Cambria Math" panose="02040503050406030204" pitchFamily="18" charset="0"/>
              </a:rPr>
              <a:t> and </a:t>
            </a:r>
            <a:r>
              <a:rPr lang="en-IN" sz="2000" b="1" dirty="0">
                <a:solidFill>
                  <a:schemeClr val="bg2">
                    <a:lumMod val="40000"/>
                    <a:lumOff val="60000"/>
                  </a:schemeClr>
                </a:solidFill>
                <a:latin typeface="Cambria Math" panose="02040503050406030204" pitchFamily="18" charset="0"/>
                <a:ea typeface="Cambria Math" panose="02040503050406030204" pitchFamily="18" charset="0"/>
              </a:rPr>
              <a:t>PFC's</a:t>
            </a:r>
            <a:r>
              <a:rPr lang="en-IN" sz="2000" dirty="0">
                <a:latin typeface="Cambria Math" panose="02040503050406030204" pitchFamily="18" charset="0"/>
                <a:ea typeface="Cambria Math" panose="02040503050406030204" pitchFamily="18" charset="0"/>
              </a:rPr>
              <a:t>. Deep networks were used to identify awake and sleepy states and these are tested using CNN.</a:t>
            </a:r>
          </a:p>
          <a:p>
            <a:pPr marL="285750" indent="-285750">
              <a:buFont typeface="Courier New" panose="02070309020205020404" pitchFamily="49" charset="0"/>
              <a:buChar char="o"/>
            </a:pPr>
            <a:endParaRPr lang="en-IN" sz="2000" b="1" dirty="0">
              <a:latin typeface="Cambria Math" panose="02040503050406030204" pitchFamily="18" charset="0"/>
              <a:ea typeface="Cambria Math" panose="02040503050406030204" pitchFamily="18" charset="0"/>
            </a:endParaRPr>
          </a:p>
        </p:txBody>
      </p:sp>
      <p:sp>
        <p:nvSpPr>
          <p:cNvPr id="5" name="TextBox 4"/>
          <p:cNvSpPr txBox="1"/>
          <p:nvPr/>
        </p:nvSpPr>
        <p:spPr>
          <a:xfrm>
            <a:off x="3962811" y="475652"/>
            <a:ext cx="4190589" cy="646331"/>
          </a:xfrm>
          <a:prstGeom prst="rect">
            <a:avLst/>
          </a:prstGeom>
          <a:noFill/>
        </p:spPr>
        <p:txBody>
          <a:bodyPr wrap="square" rtlCol="0">
            <a:spAutoFit/>
          </a:bodyPr>
          <a:lstStyle/>
          <a:p>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Literature Review</a:t>
            </a:r>
          </a:p>
        </p:txBody>
      </p:sp>
    </p:spTree>
    <p:extLst>
      <p:ext uri="{BB962C8B-B14F-4D97-AF65-F5344CB8AC3E}">
        <p14:creationId xmlns:p14="http://schemas.microsoft.com/office/powerpoint/2010/main" val="317345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731520" y="978408"/>
            <a:ext cx="10030968" cy="5016758"/>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S. Tateno</a:t>
            </a:r>
            <a:r>
              <a:rPr lang="en-US" sz="2000" dirty="0">
                <a:latin typeface="Cambria Math" panose="02040503050406030204" pitchFamily="18" charset="0"/>
                <a:ea typeface="Cambria Math" panose="02040503050406030204" pitchFamily="18" charset="0"/>
              </a:rPr>
              <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X. Guan</a:t>
            </a:r>
            <a:r>
              <a:rPr lang="en-US" sz="2000" dirty="0">
                <a:latin typeface="Cambria Math" panose="02040503050406030204" pitchFamily="18" charset="0"/>
                <a:ea typeface="Cambria Math" panose="02040503050406030204" pitchFamily="18" charset="0"/>
              </a:rPr>
              <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R. Cao</a:t>
            </a:r>
            <a:r>
              <a:rPr lang="en-US" sz="2000" dirty="0">
                <a:latin typeface="Cambria Math" panose="02040503050406030204" pitchFamily="18" charset="0"/>
                <a:ea typeface="Cambria Math" panose="02040503050406030204" pitchFamily="18" charset="0"/>
              </a:rPr>
              <a:t>,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Z. Qu </a:t>
            </a:r>
            <a:r>
              <a:rPr lang="en-US" sz="2000" dirty="0">
                <a:latin typeface="Cambria Math" panose="02040503050406030204" pitchFamily="18" charset="0"/>
                <a:ea typeface="Cambria Math" panose="02040503050406030204" pitchFamily="18" charset="0"/>
              </a:rPr>
              <a:t>built up a framework by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observing the pulse</a:t>
            </a:r>
            <a:r>
              <a:rPr lang="en-US" sz="2000" dirty="0">
                <a:latin typeface="Cambria Math" panose="02040503050406030204" pitchFamily="18" charset="0"/>
                <a:ea typeface="Cambria Math" panose="02040503050406030204" pitchFamily="18" charset="0"/>
              </a:rPr>
              <a:t> of the driver which helps to figure any breath changes.</a:t>
            </a: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Voice detection techniques</a:t>
            </a:r>
            <a:r>
              <a:rPr lang="en-US" sz="2000" dirty="0">
                <a:latin typeface="Cambria Math" panose="02040503050406030204" pitchFamily="18" charset="0"/>
                <a:ea typeface="Cambria Math" panose="02040503050406030204" pitchFamily="18" charset="0"/>
              </a:rPr>
              <a:t> can be utilized to distinguish a fatigued voice of the driver. This thought was proposed by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Lakshmi Swathi Dhupati</a:t>
            </a:r>
            <a:r>
              <a:rPr lang="en-US" sz="2000" dirty="0">
                <a:latin typeface="Cambria Math" panose="02040503050406030204" pitchFamily="18" charset="0"/>
                <a:ea typeface="Cambria Math" panose="02040503050406030204" pitchFamily="18" charset="0"/>
              </a:rPr>
              <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Sibsambhu Kar</a:t>
            </a:r>
            <a:r>
              <a:rPr lang="en-US" sz="2000" dirty="0">
                <a:latin typeface="Cambria Math" panose="02040503050406030204" pitchFamily="18" charset="0"/>
                <a:ea typeface="Cambria Math" panose="02040503050406030204" pitchFamily="18" charset="0"/>
              </a:rPr>
              <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Aparna Rajaguru</a:t>
            </a:r>
            <a:r>
              <a:rPr lang="en-US" sz="2000" dirty="0">
                <a:latin typeface="Cambria Math" panose="02040503050406030204" pitchFamily="18" charset="0"/>
                <a:ea typeface="Cambria Math" panose="02040503050406030204" pitchFamily="18" charset="0"/>
              </a:rPr>
              <a:t>,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Aurobinda Routray</a:t>
            </a:r>
            <a:r>
              <a:rPr lang="en-US" sz="2000" dirty="0">
                <a:latin typeface="Cambria Math" panose="02040503050406030204" pitchFamily="18" charset="0"/>
                <a:ea typeface="Cambria Math" panose="02040503050406030204" pitchFamily="18" charset="0"/>
              </a:rPr>
              <a:t>. The voice responses were assessed based on factors like duration, unvoiced length, and reaction time.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MFCC</a:t>
            </a:r>
            <a:r>
              <a:rPr lang="en-US" sz="2000" dirty="0">
                <a:latin typeface="Cambria Math" panose="02040503050406030204" pitchFamily="18" charset="0"/>
                <a:ea typeface="Cambria Math" panose="02040503050406030204" pitchFamily="18" charset="0"/>
              </a:rPr>
              <a:t>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GMM</a:t>
            </a:r>
            <a:r>
              <a:rPr lang="en-US" sz="2000" dirty="0">
                <a:latin typeface="Cambria Math" panose="02040503050406030204" pitchFamily="18" charset="0"/>
                <a:ea typeface="Cambria Math" panose="02040503050406030204" pitchFamily="18" charset="0"/>
              </a:rPr>
              <a:t> are used for further understanding of the voice forms.</a:t>
            </a: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In-Ho Choi</a:t>
            </a:r>
            <a:r>
              <a:rPr lang="en-US" sz="2000" b="1" dirty="0">
                <a:latin typeface="Cambria Math" panose="02040503050406030204" pitchFamily="18" charset="0"/>
                <a:ea typeface="Cambria Math" panose="02040503050406030204" pitchFamily="18" charset="0"/>
              </a:rPr>
              <a:t>,</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 Sung Kyung Hong</a:t>
            </a:r>
            <a:r>
              <a:rPr lang="en-US" sz="2000" b="1" dirty="0">
                <a:latin typeface="Cambria Math" panose="02040503050406030204" pitchFamily="18" charset="0"/>
                <a:ea typeface="Cambria Math" panose="02040503050406030204" pitchFamily="18" charset="0"/>
              </a:rPr>
              <a:t>,</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 Yong-Guk Kim</a:t>
            </a:r>
            <a:r>
              <a:rPr lang="en-US" sz="2000" dirty="0">
                <a:latin typeface="Cambria Math" panose="02040503050406030204" pitchFamily="18" charset="0"/>
                <a:ea typeface="Cambria Math" panose="02040503050406030204" pitchFamily="18" charset="0"/>
              </a:rPr>
              <a:t> have introduced a theory in which driver's gaze is analyzed utilizing new profound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deep learning </a:t>
            </a:r>
            <a:r>
              <a:rPr lang="en-US" sz="2000" dirty="0">
                <a:latin typeface="Cambria Math" panose="02040503050406030204" pitchFamily="18" charset="0"/>
                <a:ea typeface="Cambria Math" panose="02040503050406030204" pitchFamily="18" charset="0"/>
              </a:rPr>
              <a:t>procedures based on CNN with </a:t>
            </a:r>
            <a:r>
              <a:rPr lang="en-US" sz="2000" b="1" dirty="0">
                <a:solidFill>
                  <a:schemeClr val="tx1">
                    <a:lumMod val="95000"/>
                  </a:schemeClr>
                </a:solidFill>
                <a:latin typeface="Cambria Math" panose="02040503050406030204" pitchFamily="18" charset="0"/>
                <a:ea typeface="Cambria Math" panose="02040503050406030204" pitchFamily="18" charset="0"/>
              </a:rPr>
              <a:t>face recognition through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GPU</a:t>
            </a:r>
            <a:r>
              <a:rPr lang="en-US" sz="2000" dirty="0">
                <a:latin typeface="Cambria Math" panose="02040503050406030204" pitchFamily="18" charset="0"/>
                <a:ea typeface="Cambria Math" panose="02040503050406030204" pitchFamily="18" charset="0"/>
              </a:rPr>
              <a:t>.</a:t>
            </a:r>
          </a:p>
          <a:p>
            <a:pPr marL="285750" indent="-28575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Ashish Tawari</a:t>
            </a:r>
            <a:r>
              <a:rPr lang="en-US" sz="2000" b="1" dirty="0">
                <a:solidFill>
                  <a:schemeClr val="tx1">
                    <a:lumMod val="95000"/>
                  </a:schemeClr>
                </a:solidFill>
                <a:latin typeface="Cambria Math" panose="02040503050406030204" pitchFamily="18" charset="0"/>
                <a:ea typeface="Cambria Math" panose="02040503050406030204" pitchFamily="18" charset="0"/>
              </a:rPr>
              <a:t>,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Kuo Hao Chen</a:t>
            </a:r>
            <a:r>
              <a:rPr lang="en-US" sz="2000" dirty="0">
                <a:latin typeface="Cambria Math" panose="02040503050406030204" pitchFamily="18" charset="0"/>
                <a:ea typeface="Cambria Math" panose="02040503050406030204" pitchFamily="18" charset="0"/>
              </a:rPr>
              <a:t>, and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Mohan M. Trivedi </a:t>
            </a:r>
            <a:r>
              <a:rPr lang="en-US" sz="2000" dirty="0">
                <a:latin typeface="Cambria Math" panose="02040503050406030204" pitchFamily="18" charset="0"/>
                <a:ea typeface="Cambria Math" panose="02040503050406030204" pitchFamily="18" charset="0"/>
              </a:rPr>
              <a:t>have considered just the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iris status </a:t>
            </a:r>
            <a:r>
              <a:rPr lang="en-US" sz="2000" b="1" dirty="0">
                <a:solidFill>
                  <a:schemeClr val="tx1">
                    <a:lumMod val="95000"/>
                  </a:schemeClr>
                </a:solidFill>
                <a:latin typeface="Cambria Math" panose="02040503050406030204" pitchFamily="18" charset="0"/>
                <a:ea typeface="Cambria Math" panose="02040503050406030204" pitchFamily="18" charset="0"/>
              </a:rPr>
              <a:t>for identifying drowsiness</a:t>
            </a:r>
            <a:r>
              <a:rPr lang="en-US" sz="2000" dirty="0">
                <a:latin typeface="Cambria Math" panose="02040503050406030204" pitchFamily="18" charset="0"/>
                <a:ea typeface="Cambria Math" panose="02040503050406030204" pitchFamily="18" charset="0"/>
              </a:rPr>
              <a:t>. They proposed a monocular camera-based framework and a robust eye cue estimation-based algorithm.</a:t>
            </a:r>
          </a:p>
        </p:txBody>
      </p:sp>
    </p:spTree>
    <p:extLst>
      <p:ext uri="{BB962C8B-B14F-4D97-AF65-F5344CB8AC3E}">
        <p14:creationId xmlns:p14="http://schemas.microsoft.com/office/powerpoint/2010/main" val="162516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486598" y="84604"/>
            <a:ext cx="3639312" cy="646331"/>
          </a:xfrm>
          <a:prstGeom prst="rect">
            <a:avLst/>
          </a:prstGeom>
          <a:noFill/>
        </p:spPr>
        <p:txBody>
          <a:bodyPr wrap="square" rtlCol="0">
            <a:spAutoFit/>
          </a:bodyPr>
          <a:lstStyle/>
          <a:p>
            <a:pPr algn="ctr"/>
            <a:r>
              <a:rPr lang="en-US" sz="3600" b="1" u="sng" dirty="0">
                <a:solidFill>
                  <a:schemeClr val="bg2">
                    <a:lumMod val="40000"/>
                    <a:lumOff val="60000"/>
                  </a:schemeClr>
                </a:solidFill>
                <a:latin typeface="Cambria Math" panose="02040503050406030204" pitchFamily="18" charset="0"/>
                <a:ea typeface="Cambria Math" panose="02040503050406030204" pitchFamily="18" charset="0"/>
              </a:rPr>
              <a:t>Proposed Scheme</a:t>
            </a:r>
          </a:p>
        </p:txBody>
      </p:sp>
      <p:sp>
        <p:nvSpPr>
          <p:cNvPr id="2" name="TextBox 1"/>
          <p:cNvSpPr txBox="1"/>
          <p:nvPr/>
        </p:nvSpPr>
        <p:spPr>
          <a:xfrm>
            <a:off x="1095375" y="1609725"/>
            <a:ext cx="9982200" cy="400110"/>
          </a:xfrm>
          <a:prstGeom prst="rect">
            <a:avLst/>
          </a:prstGeom>
          <a:noFill/>
        </p:spPr>
        <p:txBody>
          <a:bodyPr wrap="square" rtlCol="0">
            <a:spAutoFit/>
          </a:bodyPr>
          <a:lstStyle/>
          <a:p>
            <a:pPr marL="342900" indent="-342900">
              <a:buFont typeface="Courier New" panose="02070309020205020404" pitchFamily="49" charset="0"/>
              <a:buChar char="o"/>
            </a:pPr>
            <a:endParaRPr lang="en-US" sz="2000" dirty="0">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8FE3B369-FA21-43BB-9925-CA7CB47A7A45}"/>
              </a:ext>
            </a:extLst>
          </p:cNvPr>
          <p:cNvSpPr txBox="1"/>
          <p:nvPr/>
        </p:nvSpPr>
        <p:spPr>
          <a:xfrm>
            <a:off x="433484" y="831517"/>
            <a:ext cx="11305982" cy="5863144"/>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It is a behavioral approach which mainly focuses on </a:t>
            </a:r>
            <a:r>
              <a:rPr lang="en-US" sz="2000" b="1" dirty="0">
                <a:solidFill>
                  <a:schemeClr val="bg2">
                    <a:lumMod val="40000"/>
                    <a:lumOff val="60000"/>
                  </a:schemeClr>
                </a:solidFill>
                <a:latin typeface="Cambria Math" panose="02040503050406030204" pitchFamily="18" charset="0"/>
                <a:ea typeface="Cambria Math" panose="02040503050406030204" pitchFamily="18" charset="0"/>
              </a:rPr>
              <a:t>head movement, face and eye detection</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a:t>
            </a:r>
          </a:p>
          <a:p>
            <a:pPr marL="285750" indent="-285750">
              <a:lnSpc>
                <a:spcPct val="150000"/>
              </a:lnSpc>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Capturing of live video and extracting snapshots. </a:t>
            </a:r>
          </a:p>
          <a:p>
            <a:pPr marL="285750" indent="-285750">
              <a:lnSpc>
                <a:spcPct val="150000"/>
              </a:lnSpc>
              <a:buFont typeface="Courier New" panose="02070309020205020404" pitchFamily="49" charset="0"/>
              <a:buChar char="o"/>
            </a:pPr>
            <a:r>
              <a:rPr lang="en-US" sz="2000" dirty="0">
                <a:solidFill>
                  <a:schemeClr val="bg2">
                    <a:lumMod val="40000"/>
                    <a:lumOff val="60000"/>
                  </a:schemeClr>
                </a:solidFill>
                <a:latin typeface="Cambria Math" panose="02040503050406030204" pitchFamily="18" charset="0"/>
                <a:ea typeface="Cambria Math" panose="02040503050406030204" pitchFamily="18" charset="0"/>
              </a:rPr>
              <a:t>Continuous</a:t>
            </a:r>
            <a:r>
              <a:rPr lang="en-US" sz="2000" dirty="0">
                <a:latin typeface="Cambria Math" panose="02040503050406030204" pitchFamily="18" charset="0"/>
                <a:ea typeface="Cambria Math" panose="02040503050406030204" pitchFamily="18" charset="0"/>
              </a:rPr>
              <a:t> detection is necessary as user can feel drowsy at any instant hence detection process should not stop until the user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exits</a:t>
            </a:r>
            <a:r>
              <a:rPr lang="en-US" sz="2000" dirty="0">
                <a:latin typeface="Cambria Math" panose="02040503050406030204" pitchFamily="18" charset="0"/>
                <a:ea typeface="Cambria Math" panose="02040503050406030204" pitchFamily="18" charset="0"/>
              </a:rPr>
              <a:t> the system.</a:t>
            </a:r>
          </a:p>
          <a:p>
            <a:pPr marL="285750" indent="-285750">
              <a:lnSpc>
                <a:spcPct val="150000"/>
              </a:lnSpc>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First step :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Face Detection </a:t>
            </a:r>
            <a:r>
              <a:rPr lang="en-US" sz="2000" dirty="0">
                <a:latin typeface="Cambria Math" panose="02040503050406030204" pitchFamily="18" charset="0"/>
                <a:ea typeface="Cambria Math" panose="02040503050406030204" pitchFamily="18" charset="0"/>
              </a:rPr>
              <a:t>is performed using </a:t>
            </a:r>
            <a:r>
              <a:rPr lang="en-US" sz="2000" dirty="0" smtClean="0">
                <a:solidFill>
                  <a:schemeClr val="bg2">
                    <a:lumMod val="40000"/>
                    <a:lumOff val="60000"/>
                  </a:schemeClr>
                </a:solidFill>
                <a:latin typeface="Cambria Math" panose="02040503050406030204" pitchFamily="18" charset="0"/>
                <a:ea typeface="Cambria Math" panose="02040503050406030204" pitchFamily="18" charset="0"/>
              </a:rPr>
              <a:t>Viola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Jones Algorithm</a:t>
            </a:r>
            <a:r>
              <a:rPr lang="en-US" sz="2000" dirty="0">
                <a:latin typeface="Cambria Math" panose="02040503050406030204" pitchFamily="18" charset="0"/>
                <a:ea typeface="Cambria Math" panose="02040503050406030204" pitchFamily="18" charset="0"/>
              </a:rPr>
              <a:t>. A rectangular box is created</a:t>
            </a:r>
          </a:p>
          <a:p>
            <a:pPr marL="285750" indent="-285750">
              <a:lnSpc>
                <a:spcPct val="150000"/>
              </a:lnSpc>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Second step :  Detection of both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left</a:t>
            </a:r>
            <a:r>
              <a:rPr lang="en-US" sz="2000" dirty="0">
                <a:latin typeface="Cambria Math" panose="02040503050406030204" pitchFamily="18" charset="0"/>
                <a:ea typeface="Cambria Math" panose="02040503050406030204" pitchFamily="18" charset="0"/>
              </a:rPr>
              <a:t> and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right</a:t>
            </a:r>
            <a:r>
              <a:rPr lang="en-US" sz="2000" dirty="0">
                <a:latin typeface="Cambria Math" panose="02040503050406030204" pitchFamily="18" charset="0"/>
                <a:ea typeface="Cambria Math" panose="02040503050406030204" pitchFamily="18" charset="0"/>
              </a:rPr>
              <a:t> eyes applying the cropping technique.</a:t>
            </a:r>
          </a:p>
          <a:p>
            <a:pPr>
              <a:lnSpc>
                <a:spcPct val="150000"/>
              </a:lnSpc>
            </a:pPr>
            <a:r>
              <a:rPr lang="en-US" sz="2000" dirty="0">
                <a:latin typeface="Cambria Math" panose="02040503050406030204" pitchFamily="18" charset="0"/>
                <a:ea typeface="Cambria Math" panose="02040503050406030204" pitchFamily="18" charset="0"/>
              </a:rPr>
              <a:t>                   </a:t>
            </a:r>
            <a:r>
              <a:rPr lang="en-US" sz="2000" dirty="0" smtClean="0">
                <a:latin typeface="Cambria Math" panose="02040503050406030204" pitchFamily="18" charset="0"/>
                <a:ea typeface="Cambria Math" panose="02040503050406030204" pitchFamily="18" charset="0"/>
              </a:rPr>
              <a:t>1</a:t>
            </a:r>
            <a:r>
              <a:rPr lang="en-US" sz="2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Consider only the </a:t>
            </a:r>
            <a:r>
              <a:rPr lang="en-US" dirty="0">
                <a:solidFill>
                  <a:schemeClr val="bg2">
                    <a:lumMod val="40000"/>
                    <a:lumOff val="60000"/>
                  </a:schemeClr>
                </a:solidFill>
                <a:latin typeface="Cambria Math" panose="02040503050406030204" pitchFamily="18" charset="0"/>
                <a:ea typeface="Cambria Math" panose="02040503050406030204" pitchFamily="18" charset="0"/>
              </a:rPr>
              <a:t>initial</a:t>
            </a:r>
            <a:r>
              <a:rPr lang="en-US" dirty="0">
                <a:latin typeface="Cambria Math" panose="02040503050406030204" pitchFamily="18" charset="0"/>
                <a:ea typeface="Cambria Math" panose="02040503050406030204" pitchFamily="18" charset="0"/>
              </a:rPr>
              <a:t> face, if multiple faces are detected.</a:t>
            </a:r>
          </a:p>
          <a:p>
            <a:pPr>
              <a:lnSpc>
                <a:spcPct val="150000"/>
              </a:lnSpc>
            </a:pPr>
            <a:r>
              <a:rPr lang="en-US"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  2</a:t>
            </a:r>
            <a:r>
              <a:rPr lang="en-US" dirty="0">
                <a:latin typeface="Cambria Math" panose="02040503050406030204" pitchFamily="18" charset="0"/>
                <a:ea typeface="Cambria Math" panose="02040503050406030204" pitchFamily="18" charset="0"/>
              </a:rPr>
              <a:t>. Calculate the box coordinates of both the eyes and </a:t>
            </a:r>
            <a:r>
              <a:rPr lang="en-US" dirty="0">
                <a:solidFill>
                  <a:schemeClr val="bg2">
                    <a:lumMod val="40000"/>
                    <a:lumOff val="60000"/>
                  </a:schemeClr>
                </a:solidFill>
                <a:latin typeface="Cambria Math" panose="02040503050406030204" pitchFamily="18" charset="0"/>
                <a:ea typeface="Cambria Math" panose="02040503050406030204" pitchFamily="18" charset="0"/>
              </a:rPr>
              <a:t>crop</a:t>
            </a:r>
            <a:r>
              <a:rPr lang="en-US" dirty="0">
                <a:latin typeface="Cambria Math" panose="02040503050406030204" pitchFamily="18" charset="0"/>
                <a:ea typeface="Cambria Math" panose="02040503050406030204" pitchFamily="18" charset="0"/>
              </a:rPr>
              <a:t> and enlarge them.</a:t>
            </a:r>
          </a:p>
          <a:p>
            <a:pPr>
              <a:lnSpc>
                <a:spcPct val="150000"/>
              </a:lnSpc>
            </a:pPr>
            <a:r>
              <a:rPr lang="en-US"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Depicts the </a:t>
            </a:r>
            <a:r>
              <a:rPr lang="en-US" dirty="0">
                <a:solidFill>
                  <a:schemeClr val="bg2">
                    <a:lumMod val="40000"/>
                    <a:lumOff val="60000"/>
                  </a:schemeClr>
                </a:solidFill>
                <a:latin typeface="Cambria Math" panose="02040503050406030204" pitchFamily="18" charset="0"/>
                <a:ea typeface="Cambria Math" panose="02040503050406030204" pitchFamily="18" charset="0"/>
              </a:rPr>
              <a:t>bounding box </a:t>
            </a:r>
            <a:r>
              <a:rPr lang="en-US" dirty="0">
                <a:latin typeface="Cambria Math" panose="02040503050406030204" pitchFamily="18" charset="0"/>
                <a:ea typeface="Cambria Math" panose="02040503050406030204" pitchFamily="18" charset="0"/>
              </a:rPr>
              <a:t>over the frame.</a:t>
            </a:r>
          </a:p>
          <a:p>
            <a:pPr marL="285750" indent="-285750">
              <a:lnSpc>
                <a:spcPct val="150000"/>
              </a:lnSpc>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Third step :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Eye Movement </a:t>
            </a:r>
            <a:r>
              <a:rPr lang="en-US" sz="2000" dirty="0">
                <a:latin typeface="Cambria Math" panose="02040503050406030204" pitchFamily="18" charset="0"/>
                <a:ea typeface="Cambria Math" panose="02040503050406030204" pitchFamily="18" charset="0"/>
              </a:rPr>
              <a:t>Detection by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SVM Classifier </a:t>
            </a:r>
          </a:p>
          <a:p>
            <a:pPr>
              <a:lnSpc>
                <a:spcPct val="150000"/>
              </a:lnSpc>
            </a:pPr>
            <a:r>
              <a:rPr lang="en-US" dirty="0">
                <a:latin typeface="Cambria Math" panose="02040503050406030204" pitchFamily="18" charset="0"/>
                <a:ea typeface="Cambria Math" panose="02040503050406030204" pitchFamily="18" charset="0"/>
              </a:rPr>
              <a:t>                     1. Extract histogram features and predict the class labels for both the eyes.</a:t>
            </a:r>
          </a:p>
          <a:p>
            <a:pPr>
              <a:lnSpc>
                <a:spcPct val="150000"/>
              </a:lnSpc>
            </a:pPr>
            <a:r>
              <a:rPr lang="en-US"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Based on the predictions classify them as </a:t>
            </a:r>
            <a:r>
              <a:rPr lang="en-US" dirty="0">
                <a:solidFill>
                  <a:schemeClr val="bg2">
                    <a:lumMod val="40000"/>
                    <a:lumOff val="60000"/>
                  </a:schemeClr>
                </a:solidFill>
                <a:latin typeface="Cambria Math" panose="02040503050406030204" pitchFamily="18" charset="0"/>
                <a:ea typeface="Cambria Math" panose="02040503050406030204" pitchFamily="18" charset="0"/>
              </a:rPr>
              <a:t>active</a:t>
            </a:r>
            <a:r>
              <a:rPr lang="en-US" dirty="0">
                <a:latin typeface="Cambria Math" panose="02040503050406030204" pitchFamily="18" charset="0"/>
                <a:ea typeface="Cambria Math" panose="02040503050406030204" pitchFamily="18" charset="0"/>
              </a:rPr>
              <a:t> or </a:t>
            </a:r>
            <a:r>
              <a:rPr lang="en-US" dirty="0">
                <a:solidFill>
                  <a:schemeClr val="bg2">
                    <a:lumMod val="40000"/>
                    <a:lumOff val="60000"/>
                  </a:schemeClr>
                </a:solidFill>
                <a:latin typeface="Cambria Math" panose="02040503050406030204" pitchFamily="18" charset="0"/>
                <a:ea typeface="Cambria Math" panose="02040503050406030204" pitchFamily="18" charset="0"/>
              </a:rPr>
              <a:t>blinking</a:t>
            </a:r>
            <a:r>
              <a:rPr lang="en-US" dirty="0">
                <a:latin typeface="Cambria Math" panose="02040503050406030204" pitchFamily="18" charset="0"/>
                <a:ea typeface="Cambria Math" panose="02040503050406030204" pitchFamily="18" charset="0"/>
              </a:rPr>
              <a:t>. </a:t>
            </a:r>
          </a:p>
          <a:p>
            <a:pPr>
              <a:lnSpc>
                <a:spcPct val="150000"/>
              </a:lnSpc>
            </a:pPr>
            <a:r>
              <a:rPr lang="en-US"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Further return the respective </a:t>
            </a:r>
            <a:r>
              <a:rPr lang="en-US" dirty="0">
                <a:solidFill>
                  <a:schemeClr val="bg2">
                    <a:lumMod val="40000"/>
                    <a:lumOff val="60000"/>
                  </a:schemeClr>
                </a:solidFill>
                <a:latin typeface="Cambria Math" panose="02040503050406030204" pitchFamily="18" charset="0"/>
                <a:ea typeface="Cambria Math" panose="02040503050406030204" pitchFamily="18" charset="0"/>
              </a:rPr>
              <a:t>state</a:t>
            </a:r>
            <a:r>
              <a:rPr lang="en-US" dirty="0">
                <a:latin typeface="Cambria Math" panose="02040503050406030204" pitchFamily="18" charset="0"/>
                <a:ea typeface="Cambria Math" panose="02040503050406030204" pitchFamily="18" charset="0"/>
              </a:rPr>
              <a:t> of each eye</a:t>
            </a:r>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5555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F8AA3B-F8CC-40A4-B211-BF902EACA9CF}"/>
              </a:ext>
            </a:extLst>
          </p:cNvPr>
          <p:cNvSpPr/>
          <p:nvPr/>
        </p:nvSpPr>
        <p:spPr>
          <a:xfrm>
            <a:off x="457296" y="1029462"/>
            <a:ext cx="11388756" cy="4401205"/>
          </a:xfrm>
          <a:prstGeom prst="rect">
            <a:avLst/>
          </a:prstGeom>
        </p:spPr>
        <p:txBody>
          <a:bodyPr wrap="square">
            <a:spAutoFit/>
          </a:bodyPr>
          <a:lstStyle/>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If both eyes remain closed generate an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audio</a:t>
            </a:r>
            <a:r>
              <a:rPr lang="en-US" sz="2000" dirty="0">
                <a:latin typeface="Cambria Math" panose="02040503050406030204" pitchFamily="18" charset="0"/>
                <a:ea typeface="Cambria Math" panose="02040503050406030204" pitchFamily="18" charset="0"/>
              </a:rPr>
              <a:t> speech prompting the user to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open </a:t>
            </a:r>
            <a:r>
              <a:rPr lang="en-US" sz="2000" dirty="0">
                <a:latin typeface="Cambria Math" panose="02040503050406030204" pitchFamily="18" charset="0"/>
                <a:ea typeface="Cambria Math" panose="02040503050406030204" pitchFamily="18" charset="0"/>
              </a:rPr>
              <a:t>his/her eyes</a:t>
            </a:r>
            <a:r>
              <a:rPr lang="en-US" sz="2000" dirty="0" smtClean="0">
                <a:latin typeface="Cambria Math" panose="02040503050406030204" pitchFamily="18" charset="0"/>
                <a:ea typeface="Cambria Math" panose="02040503050406030204" pitchFamily="18" charset="0"/>
              </a:rPr>
              <a:t>.</a:t>
            </a:r>
          </a:p>
          <a:p>
            <a:r>
              <a:rPr lang="en-US" sz="2000" dirty="0" smtClean="0">
                <a:latin typeface="Cambria Math" panose="02040503050406030204" pitchFamily="18" charset="0"/>
                <a:ea typeface="Cambria Math" panose="02040503050406030204" pitchFamily="18" charset="0"/>
              </a:rPr>
              <a:t> </a:t>
            </a:r>
            <a:endParaRPr lang="en-US" sz="2000" dirty="0">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Fourth Step: </a:t>
            </a:r>
            <a:r>
              <a:rPr lang="en-US" sz="2000" dirty="0">
                <a:solidFill>
                  <a:schemeClr val="bg2">
                    <a:lumMod val="40000"/>
                    <a:lumOff val="60000"/>
                  </a:schemeClr>
                </a:solidFill>
                <a:latin typeface="Cambria Math" panose="02040503050406030204" pitchFamily="18" charset="0"/>
                <a:ea typeface="Cambria Math" panose="02040503050406030204" pitchFamily="18" charset="0"/>
              </a:rPr>
              <a:t>Head</a:t>
            </a:r>
            <a:r>
              <a:rPr lang="en-US" sz="2000" dirty="0">
                <a:latin typeface="Cambria Math" panose="02040503050406030204" pitchFamily="18" charset="0"/>
                <a:ea typeface="Cambria Math" panose="02040503050406030204" pitchFamily="18" charset="0"/>
              </a:rPr>
              <a:t> movement detection.</a:t>
            </a:r>
          </a:p>
          <a:p>
            <a:r>
              <a:rPr lang="en-US" sz="2000"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Continuously calculate the </a:t>
            </a:r>
            <a:r>
              <a:rPr lang="en-US" dirty="0">
                <a:solidFill>
                  <a:schemeClr val="bg2">
                    <a:lumMod val="40000"/>
                    <a:lumOff val="60000"/>
                  </a:schemeClr>
                </a:solidFill>
                <a:latin typeface="Cambria Math" panose="02040503050406030204" pitchFamily="18" charset="0"/>
                <a:ea typeface="Cambria Math" panose="02040503050406030204" pitchFamily="18" charset="0"/>
              </a:rPr>
              <a:t>Euclidean distance</a:t>
            </a:r>
            <a:r>
              <a:rPr lang="en-US" dirty="0">
                <a:latin typeface="Cambria Math" panose="02040503050406030204" pitchFamily="18" charset="0"/>
                <a:ea typeface="Cambria Math" panose="02040503050406030204" pitchFamily="18" charset="0"/>
              </a:rPr>
              <a:t> between the initial frame and </a:t>
            </a:r>
          </a:p>
          <a:p>
            <a:r>
              <a:rPr lang="en-US" dirty="0">
                <a:latin typeface="Cambria Math" panose="02040503050406030204" pitchFamily="18" charset="0"/>
                <a:ea typeface="Cambria Math" panose="02040503050406030204" pitchFamily="18" charset="0"/>
              </a:rPr>
              <a:t>                          current frame.</a:t>
            </a:r>
          </a:p>
          <a:p>
            <a:r>
              <a:rPr lang="en-US" dirty="0">
                <a:latin typeface="Cambria Math" panose="02040503050406030204" pitchFamily="18" charset="0"/>
                <a:ea typeface="Cambria Math" panose="02040503050406030204" pitchFamily="18" charset="0"/>
              </a:rPr>
              <a:t>                     2. </a:t>
            </a:r>
            <a:r>
              <a:rPr lang="en-US" dirty="0">
                <a:solidFill>
                  <a:schemeClr val="bg2">
                    <a:lumMod val="40000"/>
                    <a:lumOff val="60000"/>
                  </a:schemeClr>
                </a:solidFill>
                <a:latin typeface="Cambria Math" panose="02040503050406030204" pitchFamily="18" charset="0"/>
                <a:ea typeface="Cambria Math" panose="02040503050406030204" pitchFamily="18" charset="0"/>
              </a:rPr>
              <a:t>Compare</a:t>
            </a:r>
            <a:r>
              <a:rPr lang="en-US" dirty="0">
                <a:latin typeface="Cambria Math" panose="02040503050406030204" pitchFamily="18" charset="0"/>
                <a:ea typeface="Cambria Math" panose="02040503050406030204" pitchFamily="18" charset="0"/>
              </a:rPr>
              <a:t> the calculated value with the threshold value of  </a:t>
            </a:r>
            <a:r>
              <a:rPr lang="en-US" dirty="0">
                <a:solidFill>
                  <a:srgbClr val="FFFF00"/>
                </a:solidFill>
                <a:latin typeface="Cambria Math" panose="02040503050406030204" pitchFamily="18" charset="0"/>
                <a:ea typeface="Cambria Math" panose="02040503050406030204" pitchFamily="18" charset="0"/>
              </a:rPr>
              <a:t>5</a:t>
            </a:r>
            <a:r>
              <a:rPr lang="en-US" dirty="0">
                <a:latin typeface="Cambria Math" panose="02040503050406030204" pitchFamily="18" charset="0"/>
                <a:ea typeface="Cambria Math" panose="02040503050406030204" pitchFamily="18" charset="0"/>
              </a:rPr>
              <a:t>  ( a result</a:t>
            </a:r>
          </a:p>
          <a:p>
            <a:r>
              <a:rPr lang="en-US" dirty="0">
                <a:latin typeface="Cambria Math" panose="02040503050406030204" pitchFamily="18" charset="0"/>
                <a:ea typeface="Cambria Math" panose="02040503050406030204" pitchFamily="18" charset="0"/>
              </a:rPr>
              <a:t>                          obtained after several experimental observations).</a:t>
            </a:r>
          </a:p>
          <a:p>
            <a:r>
              <a:rPr lang="en-US" dirty="0">
                <a:latin typeface="Cambria Math" panose="02040503050406030204" pitchFamily="18" charset="0"/>
                <a:ea typeface="Cambria Math" panose="02040503050406030204" pitchFamily="18" charset="0"/>
              </a:rPr>
              <a:t>                     3.  If it </a:t>
            </a:r>
            <a:r>
              <a:rPr lang="en-US" dirty="0">
                <a:solidFill>
                  <a:schemeClr val="bg2">
                    <a:lumMod val="40000"/>
                    <a:lumOff val="60000"/>
                  </a:schemeClr>
                </a:solidFill>
                <a:latin typeface="Cambria Math" panose="02040503050406030204" pitchFamily="18" charset="0"/>
                <a:ea typeface="Cambria Math" panose="02040503050406030204" pitchFamily="18" charset="0"/>
              </a:rPr>
              <a:t>exceeds</a:t>
            </a:r>
            <a:r>
              <a:rPr lang="en-US" dirty="0">
                <a:latin typeface="Cambria Math" panose="02040503050406030204" pitchFamily="18" charset="0"/>
                <a:ea typeface="Cambria Math" panose="02040503050406030204" pitchFamily="18" charset="0"/>
              </a:rPr>
              <a:t> the </a:t>
            </a:r>
            <a:r>
              <a:rPr lang="en-US" dirty="0">
                <a:solidFill>
                  <a:schemeClr val="bg2">
                    <a:lumMod val="40000"/>
                    <a:lumOff val="60000"/>
                  </a:schemeClr>
                </a:solidFill>
                <a:latin typeface="Cambria Math" panose="02040503050406030204" pitchFamily="18" charset="0"/>
                <a:ea typeface="Cambria Math" panose="02040503050406030204" pitchFamily="18" charset="0"/>
              </a:rPr>
              <a:t>threshold</a:t>
            </a:r>
            <a:r>
              <a:rPr lang="en-US" dirty="0">
                <a:latin typeface="Cambria Math" panose="02040503050406030204" pitchFamily="18" charset="0"/>
                <a:ea typeface="Cambria Math" panose="02040503050406030204" pitchFamily="18" charset="0"/>
              </a:rPr>
              <a:t> then display a message conveying the detection of   </a:t>
            </a:r>
          </a:p>
          <a:p>
            <a:r>
              <a:rPr lang="en-US" dirty="0">
                <a:latin typeface="Cambria Math" panose="02040503050406030204" pitchFamily="18" charset="0"/>
                <a:ea typeface="Cambria Math" panose="02040503050406030204" pitchFamily="18" charset="0"/>
              </a:rPr>
              <a:t>                           head movement</a:t>
            </a:r>
            <a:r>
              <a:rPr lang="en-US" dirty="0" smtClean="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000" dirty="0">
                <a:latin typeface="Cambria Math" panose="02040503050406030204" pitchFamily="18" charset="0"/>
                <a:ea typeface="Cambria Math" panose="02040503050406030204" pitchFamily="18" charset="0"/>
              </a:rPr>
              <a:t>Execute this process until the user closes the system. </a:t>
            </a:r>
          </a:p>
          <a:p>
            <a:endParaRPr lang="en-US" b="1" dirty="0">
              <a:latin typeface="Cambria Math" panose="02040503050406030204" pitchFamily="18" charset="0"/>
              <a:ea typeface="Cambria Math" panose="02040503050406030204" pitchFamily="18" charset="0"/>
            </a:endParaRPr>
          </a:p>
          <a:p>
            <a:endParaRPr lang="en-US" b="1" dirty="0">
              <a:latin typeface="Cambria Math" panose="02040503050406030204" pitchFamily="18" charset="0"/>
              <a:ea typeface="Cambria Math" panose="02040503050406030204" pitchFamily="18" charset="0"/>
            </a:endParaRPr>
          </a:p>
          <a:p>
            <a:r>
              <a:rPr lang="en-US" b="1"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3079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extBox 1"/>
          <p:cNvSpPr txBox="1"/>
          <p:nvPr/>
        </p:nvSpPr>
        <p:spPr>
          <a:xfrm>
            <a:off x="566928" y="320040"/>
            <a:ext cx="8339328" cy="523220"/>
          </a:xfrm>
          <a:prstGeom prst="rect">
            <a:avLst/>
          </a:prstGeom>
          <a:noFill/>
        </p:spPr>
        <p:txBody>
          <a:bodyPr wrap="square" rtlCol="0">
            <a:spAutoFit/>
          </a:bodyPr>
          <a:lstStyle/>
          <a:p>
            <a:r>
              <a:rPr lang="en-US" sz="2800" b="1" dirty="0" smtClean="0">
                <a:solidFill>
                  <a:schemeClr val="bg2">
                    <a:lumMod val="40000"/>
                    <a:lumOff val="60000"/>
                  </a:schemeClr>
                </a:solidFill>
                <a:latin typeface="Cambria Math" panose="02040503050406030204" pitchFamily="18" charset="0"/>
                <a:ea typeface="Cambria Math" panose="02040503050406030204" pitchFamily="18" charset="0"/>
              </a:rPr>
              <a:t>Algorithm: </a:t>
            </a:r>
            <a:r>
              <a:rPr lang="en-US" sz="2800" dirty="0">
                <a:solidFill>
                  <a:schemeClr val="bg2">
                    <a:lumMod val="40000"/>
                    <a:lumOff val="60000"/>
                  </a:schemeClr>
                </a:solidFill>
                <a:latin typeface="Cambria Math" panose="02040503050406030204" pitchFamily="18" charset="0"/>
                <a:ea typeface="Cambria Math" panose="02040503050406030204" pitchFamily="18" charset="0"/>
              </a:rPr>
              <a:t>Drowsiness Detection using video analysis</a:t>
            </a:r>
            <a:r>
              <a:rPr lang="en-US" sz="2800" b="1" dirty="0" smtClean="0">
                <a:solidFill>
                  <a:schemeClr val="bg2">
                    <a:lumMod val="40000"/>
                    <a:lumOff val="60000"/>
                  </a:schemeClr>
                </a:solidFill>
                <a:latin typeface="Cambria Math" panose="02040503050406030204" pitchFamily="18" charset="0"/>
                <a:ea typeface="Cambria Math" panose="02040503050406030204" pitchFamily="18" charset="0"/>
              </a:rPr>
              <a:t> </a:t>
            </a:r>
            <a:endParaRPr lang="en-US" sz="2800" b="1" dirty="0">
              <a:solidFill>
                <a:schemeClr val="bg2">
                  <a:lumMod val="40000"/>
                  <a:lumOff val="60000"/>
                </a:schemeClr>
              </a:solidFill>
              <a:latin typeface="Cambria Math" panose="02040503050406030204" pitchFamily="18" charset="0"/>
              <a:ea typeface="Cambria Math" panose="02040503050406030204" pitchFamily="18" charset="0"/>
            </a:endParaRPr>
          </a:p>
        </p:txBody>
      </p:sp>
      <p:sp>
        <p:nvSpPr>
          <p:cNvPr id="9" name="TextBox 8"/>
          <p:cNvSpPr txBox="1"/>
          <p:nvPr/>
        </p:nvSpPr>
        <p:spPr>
          <a:xfrm>
            <a:off x="566928" y="843260"/>
            <a:ext cx="11448288" cy="5693866"/>
          </a:xfrm>
          <a:prstGeom prst="rect">
            <a:avLst/>
          </a:prstGeom>
          <a:noFill/>
        </p:spPr>
        <p:txBody>
          <a:bodyPr wrap="square" rtlCol="0">
            <a:spAutoFit/>
          </a:bodyPr>
          <a:lstStyle/>
          <a:p>
            <a:r>
              <a:rPr lang="en-US" sz="1400" b="1" dirty="0" smtClean="0">
                <a:solidFill>
                  <a:schemeClr val="bg2">
                    <a:lumMod val="40000"/>
                    <a:lumOff val="60000"/>
                  </a:schemeClr>
                </a:solidFill>
                <a:latin typeface="Cambria Math" panose="02040503050406030204" pitchFamily="18" charset="0"/>
                <a:ea typeface="Cambria Math" panose="02040503050406030204" pitchFamily="18" charset="0"/>
              </a:rPr>
              <a:t>Input</a:t>
            </a:r>
            <a:r>
              <a:rPr lang="en-US" sz="1400" b="1" dirty="0" smtClean="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Live Video Streaming through </a:t>
            </a:r>
            <a:r>
              <a:rPr lang="en-US" sz="1400" dirty="0" smtClean="0">
                <a:latin typeface="Cambria Math" panose="02040503050406030204" pitchFamily="18" charset="0"/>
                <a:ea typeface="Cambria Math" panose="02040503050406030204" pitchFamily="18" charset="0"/>
              </a:rPr>
              <a:t>Webcam</a:t>
            </a:r>
          </a:p>
          <a:p>
            <a:r>
              <a:rPr lang="en-US" sz="1400" b="1" dirty="0" smtClean="0">
                <a:solidFill>
                  <a:schemeClr val="bg2">
                    <a:lumMod val="40000"/>
                    <a:lumOff val="60000"/>
                  </a:schemeClr>
                </a:solidFill>
                <a:latin typeface="Cambria Math" panose="02040503050406030204" pitchFamily="18" charset="0"/>
                <a:ea typeface="Cambria Math" panose="02040503050406030204" pitchFamily="18" charset="0"/>
              </a:rPr>
              <a:t>Output</a:t>
            </a:r>
            <a:r>
              <a:rPr lang="en-US" sz="1400" dirty="0" smtClean="0">
                <a:latin typeface="Cambria Math" panose="02040503050406030204" pitchFamily="18" charset="0"/>
                <a:ea typeface="Cambria Math" panose="02040503050406030204" pitchFamily="18" charset="0"/>
              </a:rPr>
              <a:t> : </a:t>
            </a:r>
            <a:r>
              <a:rPr lang="en-US" sz="1400" dirty="0">
                <a:latin typeface="Cambria Math" panose="02040503050406030204" pitchFamily="18" charset="0"/>
                <a:ea typeface="Cambria Math" panose="02040503050406030204" pitchFamily="18" charset="0"/>
              </a:rPr>
              <a:t>Audio Alert</a:t>
            </a:r>
            <a:r>
              <a:rPr lang="en-US" sz="1400" i="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based on drowsiness </a:t>
            </a:r>
            <a:r>
              <a:rPr lang="en-US" sz="1400" dirty="0" smtClean="0">
                <a:latin typeface="Cambria Math" panose="02040503050406030204" pitchFamily="18" charset="0"/>
                <a:ea typeface="Cambria Math" panose="02040503050406030204" pitchFamily="18" charset="0"/>
              </a:rPr>
              <a:t>detection</a:t>
            </a:r>
          </a:p>
          <a:p>
            <a:endParaRPr lang="en-US" sz="1400" dirty="0" smtClean="0">
              <a:latin typeface="Cambria Math" panose="02040503050406030204" pitchFamily="18" charset="0"/>
              <a:ea typeface="Cambria Math" panose="02040503050406030204" pitchFamily="18" charset="0"/>
            </a:endParaRP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Setup and initialize webcam object </a:t>
            </a:r>
            <a:r>
              <a:rPr lang="en-US" sz="1400" i="1" dirty="0">
                <a:latin typeface="Cambria Math" panose="02040503050406030204" pitchFamily="18" charset="0"/>
                <a:ea typeface="Cambria Math" panose="02040503050406030204" pitchFamily="18" charset="0"/>
              </a:rPr>
              <a:t>cam</a:t>
            </a:r>
            <a:r>
              <a:rPr lang="en-US" sz="1400" dirty="0">
                <a:latin typeface="Cambria Math" panose="02040503050406030204" pitchFamily="18" charset="0"/>
                <a:ea typeface="Cambria Math" panose="02040503050406030204" pitchFamily="18" charset="0"/>
              </a:rPr>
              <a:t>, video displayer object </a:t>
            </a:r>
            <a:r>
              <a:rPr lang="en-US" sz="1400" i="1" dirty="0">
                <a:latin typeface="Cambria Math" panose="02040503050406030204" pitchFamily="18" charset="0"/>
                <a:ea typeface="Cambria Math" panose="02040503050406030204" pitchFamily="18" charset="0"/>
              </a:rPr>
              <a:t>vp</a:t>
            </a:r>
            <a:r>
              <a:rPr lang="en-US" sz="1400" dirty="0">
                <a:latin typeface="Cambria Math" panose="02040503050406030204" pitchFamily="18" charset="0"/>
                <a:ea typeface="Cambria Math" panose="02040503050406030204" pitchFamily="18" charset="0"/>
              </a:rPr>
              <a:t>, viola-jones face detector </a:t>
            </a:r>
            <a:r>
              <a:rPr lang="en-US" sz="1400" i="1" dirty="0">
                <a:latin typeface="Cambria Math" panose="02040503050406030204" pitchFamily="18" charset="0"/>
                <a:ea typeface="Cambria Math" panose="02040503050406030204" pitchFamily="18" charset="0"/>
              </a:rPr>
              <a:t>fd </a:t>
            </a:r>
            <a:r>
              <a:rPr lang="en-US" sz="1400" dirty="0">
                <a:latin typeface="Cambria Math" panose="02040503050406030204" pitchFamily="18" charset="0"/>
                <a:ea typeface="Cambria Math" panose="02040503050406030204" pitchFamily="18" charset="0"/>
              </a:rPr>
              <a:t>and eye detector </a:t>
            </a:r>
            <a:r>
              <a:rPr lang="en-US" sz="1400" i="1" dirty="0">
                <a:latin typeface="Cambria Math" panose="02040503050406030204" pitchFamily="18" charset="0"/>
                <a:ea typeface="Cambria Math" panose="02040503050406030204" pitchFamily="18" charset="0"/>
              </a:rPr>
              <a:t>ed</a:t>
            </a:r>
            <a:endParaRPr lang="en-US" sz="1400" dirty="0">
              <a:latin typeface="Cambria Math" panose="02040503050406030204" pitchFamily="18" charset="0"/>
              <a:ea typeface="Cambria Math" panose="02040503050406030204" pitchFamily="18" charset="0"/>
            </a:endParaRP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Capture one frame and store the frame properties such as size, resolution, and use </a:t>
            </a:r>
            <a:r>
              <a:rPr lang="en-US" sz="1400" i="1" dirty="0">
                <a:latin typeface="Cambria Math" panose="02040503050406030204" pitchFamily="18" charset="0"/>
                <a:ea typeface="Cambria Math" panose="02040503050406030204" pitchFamily="18" charset="0"/>
              </a:rPr>
              <a:t>fd</a:t>
            </a:r>
            <a:r>
              <a:rPr lang="en-US" sz="1400" dirty="0">
                <a:latin typeface="Cambria Math" panose="02040503050406030204" pitchFamily="18" charset="0"/>
                <a:ea typeface="Cambria Math" panose="02040503050406030204" pitchFamily="18" charset="0"/>
              </a:rPr>
              <a:t> to get bounded box </a:t>
            </a:r>
            <a:r>
              <a:rPr lang="en-US" sz="1400" i="1" dirty="0">
                <a:latin typeface="Cambria Math" panose="02040503050406030204" pitchFamily="18" charset="0"/>
                <a:ea typeface="Cambria Math" panose="02040503050406030204" pitchFamily="18" charset="0"/>
              </a:rPr>
              <a:t>bbox [x, y, width, height] </a:t>
            </a:r>
            <a:r>
              <a:rPr lang="en-US" sz="1400" dirty="0">
                <a:latin typeface="Cambria Math" panose="02040503050406030204" pitchFamily="18" charset="0"/>
                <a:ea typeface="Cambria Math" panose="02040503050406030204" pitchFamily="18" charset="0"/>
              </a:rPr>
              <a:t>properties of initial face position.</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Declare a global assembly for audio alert and instantiate object </a:t>
            </a:r>
            <a:r>
              <a:rPr lang="en-US" sz="1400" i="1" dirty="0">
                <a:latin typeface="Cambria Math" panose="02040503050406030204" pitchFamily="18" charset="0"/>
                <a:ea typeface="Cambria Math" panose="02040503050406030204" pitchFamily="18" charset="0"/>
              </a:rPr>
              <a:t>ss </a:t>
            </a:r>
            <a:r>
              <a:rPr lang="en-US" sz="1400" dirty="0">
                <a:latin typeface="Cambria Math" panose="02040503050406030204" pitchFamily="18" charset="0"/>
                <a:ea typeface="Cambria Math" panose="02040503050406030204" pitchFamily="18" charset="0"/>
              </a:rPr>
              <a:t>for speech synthesis</a:t>
            </a:r>
            <a:r>
              <a:rPr lang="en-US" sz="1400" i="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and change to full volume.</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while ┐(system is closed) do</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get a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from </a:t>
            </a:r>
            <a:r>
              <a:rPr lang="en-US" sz="1400" i="1" dirty="0">
                <a:latin typeface="Cambria Math" panose="02040503050406030204" pitchFamily="18" charset="0"/>
                <a:ea typeface="Cambria Math" panose="02040503050406030204" pitchFamily="18" charset="0"/>
              </a:rPr>
              <a:t>cam</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Detect face in Frame using viola-jones algorithm and store face position bounding values in </a:t>
            </a:r>
            <a:r>
              <a:rPr lang="en-US" sz="1400" i="1" dirty="0">
                <a:latin typeface="Cambria Math" panose="02040503050406030204" pitchFamily="18" charset="0"/>
                <a:ea typeface="Cambria Math" panose="02040503050406030204" pitchFamily="18" charset="0"/>
              </a:rPr>
              <a:t>bbox2 [x, y, width, height].</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If </a:t>
            </a:r>
            <a:r>
              <a:rPr lang="en-US" sz="1400" i="1" dirty="0">
                <a:solidFill>
                  <a:srgbClr val="FFFF00"/>
                </a:solidFill>
                <a:latin typeface="Cambria Math" panose="02040503050406030204" pitchFamily="18" charset="0"/>
                <a:ea typeface="Cambria Math" panose="02040503050406030204" pitchFamily="18" charset="0"/>
              </a:rPr>
              <a:t>((bbox(2)-bbox2(2))^2 + (bbox(1)-bbox2(1)) ^2) ^0.5 &gt; </a:t>
            </a:r>
            <a:r>
              <a:rPr lang="en-US" sz="1400" i="1" dirty="0" smtClean="0">
                <a:solidFill>
                  <a:srgbClr val="FFFF00"/>
                </a:solidFill>
                <a:latin typeface="Cambria Math" panose="02040503050406030204" pitchFamily="18" charset="0"/>
                <a:ea typeface="Cambria Math" panose="02040503050406030204" pitchFamily="18" charset="0"/>
              </a:rPr>
              <a:t>5 </a:t>
            </a:r>
            <a:r>
              <a:rPr lang="en-US" sz="1400" dirty="0" smtClean="0">
                <a:latin typeface="Cambria Math" panose="02040503050406030204" pitchFamily="18" charset="0"/>
                <a:ea typeface="Cambria Math" panose="02040503050406030204" pitchFamily="18" charset="0"/>
              </a:rPr>
              <a:t>:                                                                                                                                                        		a</a:t>
            </a:r>
            <a:r>
              <a:rPr lang="en-US" sz="1400" dirty="0">
                <a:latin typeface="Cambria Math" panose="02040503050406030204" pitchFamily="18" charset="0"/>
                <a:ea typeface="Cambria Math" panose="02040503050406030204" pitchFamily="18" charset="0"/>
              </a:rPr>
              <a:t>) display face is </a:t>
            </a:r>
            <a:r>
              <a:rPr lang="en-US" sz="1400" dirty="0" smtClean="0">
                <a:latin typeface="Cambria Math" panose="02040503050406030204" pitchFamily="18" charset="0"/>
                <a:ea typeface="Cambria Math" panose="02040503050406030204" pitchFamily="18" charset="0"/>
              </a:rPr>
              <a:t>moving                                                                                                                                                                                                                                  		b</a:t>
            </a:r>
            <a:r>
              <a:rPr lang="en-US" sz="1400" dirty="0">
                <a:latin typeface="Cambria Math" panose="02040503050406030204" pitchFamily="18" charset="0"/>
                <a:ea typeface="Cambria Math" panose="02040503050406030204" pitchFamily="18" charset="0"/>
              </a:rPr>
              <a:t>) Give low volume sound alert</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Update </a:t>
            </a:r>
            <a:r>
              <a:rPr lang="en-US" sz="1400" i="1" dirty="0">
                <a:latin typeface="Cambria Math" panose="02040503050406030204" pitchFamily="18" charset="0"/>
                <a:ea typeface="Cambria Math" panose="02040503050406030204" pitchFamily="18" charset="0"/>
              </a:rPr>
              <a:t>bbox=bbox2</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Crop face from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Now calculate ROI for expected eye positions based on standard face ratios</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Crop each eye from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and store in </a:t>
            </a:r>
            <a:r>
              <a:rPr lang="en-US" sz="1400" i="1" dirty="0">
                <a:latin typeface="Cambria Math" panose="02040503050406030204" pitchFamily="18" charset="0"/>
                <a:ea typeface="Cambria Math" panose="02040503050406030204" pitchFamily="18" charset="0"/>
              </a:rPr>
              <a:t>left </a:t>
            </a:r>
            <a:r>
              <a:rPr lang="en-US" sz="1400" dirty="0">
                <a:latin typeface="Cambria Math" panose="02040503050406030204" pitchFamily="18" charset="0"/>
                <a:ea typeface="Cambria Math" panose="02040503050406030204" pitchFamily="18" charset="0"/>
              </a:rPr>
              <a:t>and </a:t>
            </a:r>
            <a:r>
              <a:rPr lang="en-US" sz="1400" i="1" dirty="0">
                <a:latin typeface="Cambria Math" panose="02040503050406030204" pitchFamily="18" charset="0"/>
                <a:ea typeface="Cambria Math" panose="02040503050406030204" pitchFamily="18" charset="0"/>
              </a:rPr>
              <a:t>right</a:t>
            </a:r>
            <a:r>
              <a:rPr lang="en-US" sz="1400" dirty="0">
                <a:latin typeface="Cambria Math" panose="02040503050406030204" pitchFamily="18" charset="0"/>
                <a:ea typeface="Cambria Math" panose="02040503050406030204" pitchFamily="18" charset="0"/>
              </a:rPr>
              <a:t>.</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Perform parametrised viola-jones algorithm for eye detection in ROI to get exact eye positions in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Crop these and store in same variables</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Extract HOG features from each eye image and feed it to the SVM classifier which will resturn a binary result for each eye in </a:t>
            </a:r>
            <a:r>
              <a:rPr lang="en-US" sz="1400" i="1" dirty="0">
                <a:latin typeface="Cambria Math" panose="02040503050406030204" pitchFamily="18" charset="0"/>
                <a:ea typeface="Cambria Math" panose="02040503050406030204" pitchFamily="18" charset="0"/>
              </a:rPr>
              <a:t>Lresult, Rresult. </a:t>
            </a:r>
            <a:endParaRPr lang="en-US" sz="1400" dirty="0">
              <a:latin typeface="Cambria Math" panose="02040503050406030204" pitchFamily="18" charset="0"/>
              <a:ea typeface="Cambria Math" panose="02040503050406030204" pitchFamily="18" charset="0"/>
            </a:endParaRP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Initialise left message </a:t>
            </a:r>
            <a:r>
              <a:rPr lang="en-US" sz="1400" i="1" dirty="0">
                <a:latin typeface="Cambria Math" panose="02040503050406030204" pitchFamily="18" charset="0"/>
                <a:ea typeface="Cambria Math" panose="02040503050406030204" pitchFamily="18" charset="0"/>
              </a:rPr>
              <a:t>L</a:t>
            </a:r>
            <a:r>
              <a:rPr lang="en-US" sz="1400" dirty="0">
                <a:latin typeface="Cambria Math" panose="02040503050406030204" pitchFamily="18" charset="0"/>
                <a:ea typeface="Cambria Math" panose="02040503050406030204" pitchFamily="18" charset="0"/>
              </a:rPr>
              <a:t>, right message </a:t>
            </a:r>
            <a:r>
              <a:rPr lang="en-US" sz="1400" i="1" dirty="0">
                <a:latin typeface="Cambria Math" panose="02040503050406030204" pitchFamily="18" charset="0"/>
                <a:ea typeface="Cambria Math" panose="02040503050406030204" pitchFamily="18" charset="0"/>
              </a:rPr>
              <a:t>R</a:t>
            </a:r>
            <a:r>
              <a:rPr lang="en-US" sz="1400" dirty="0">
                <a:latin typeface="Cambria Math" panose="02040503050406030204" pitchFamily="18" charset="0"/>
                <a:ea typeface="Cambria Math" panose="02040503050406030204" pitchFamily="18" charset="0"/>
              </a:rPr>
              <a:t>, and drowsiness status </a:t>
            </a:r>
            <a:r>
              <a:rPr lang="en-US" sz="1400" i="1" dirty="0">
                <a:latin typeface="Cambria Math" panose="02040503050406030204" pitchFamily="18" charset="0"/>
                <a:ea typeface="Cambria Math" panose="02040503050406030204" pitchFamily="18" charset="0"/>
              </a:rPr>
              <a:t>D</a:t>
            </a:r>
            <a:r>
              <a:rPr lang="en-US" sz="1400" dirty="0">
                <a:latin typeface="Cambria Math" panose="02040503050406030204" pitchFamily="18" charset="0"/>
                <a:ea typeface="Cambria Math" panose="02040503050406030204" pitchFamily="18" charset="0"/>
              </a:rPr>
              <a:t> as </a:t>
            </a:r>
            <a:r>
              <a:rPr lang="en-US" sz="1400" i="1" dirty="0">
                <a:latin typeface="Cambria Math" panose="02040503050406030204" pitchFamily="18" charset="0"/>
                <a:ea typeface="Cambria Math" panose="02040503050406030204" pitchFamily="18" charset="0"/>
              </a:rPr>
              <a:t>“left eye: closed”</a:t>
            </a:r>
            <a:r>
              <a:rPr lang="en-US" sz="1400" dirty="0">
                <a:latin typeface="Cambria Math" panose="02040503050406030204" pitchFamily="18" charset="0"/>
                <a:ea typeface="Cambria Math" panose="02040503050406030204" pitchFamily="18" charset="0"/>
              </a:rPr>
              <a:t>, </a:t>
            </a:r>
            <a:r>
              <a:rPr lang="en-US" sz="1400" i="1" dirty="0">
                <a:solidFill>
                  <a:srgbClr val="FFFF00"/>
                </a:solidFill>
                <a:latin typeface="Cambria Math" panose="02040503050406030204" pitchFamily="18" charset="0"/>
                <a:ea typeface="Cambria Math" panose="02040503050406030204" pitchFamily="18" charset="0"/>
              </a:rPr>
              <a:t>“</a:t>
            </a:r>
            <a:r>
              <a:rPr lang="en-US" sz="1400" i="1" dirty="0">
                <a:latin typeface="Cambria Math" panose="02040503050406030204" pitchFamily="18" charset="0"/>
                <a:ea typeface="Cambria Math" panose="02040503050406030204" pitchFamily="18" charset="0"/>
              </a:rPr>
              <a:t>right eye: closed” </a:t>
            </a:r>
            <a:r>
              <a:rPr lang="en-US" sz="1400" dirty="0">
                <a:latin typeface="Cambria Math" panose="02040503050406030204" pitchFamily="18" charset="0"/>
                <a:ea typeface="Cambria Math" panose="02040503050406030204" pitchFamily="18" charset="0"/>
              </a:rPr>
              <a:t>and </a:t>
            </a:r>
            <a:r>
              <a:rPr lang="en-US" sz="1400" i="1" dirty="0">
                <a:latin typeface="Cambria Math" panose="02040503050406030204" pitchFamily="18" charset="0"/>
                <a:ea typeface="Cambria Math" panose="02040503050406030204" pitchFamily="18" charset="0"/>
              </a:rPr>
              <a:t>“Blinking”</a:t>
            </a:r>
            <a:r>
              <a:rPr lang="en-US" sz="1400" dirty="0">
                <a:latin typeface="Cambria Math" panose="02040503050406030204" pitchFamily="18" charset="0"/>
                <a:ea typeface="Cambria Math" panose="02040503050406030204" pitchFamily="18" charset="0"/>
              </a:rPr>
              <a:t>. Set box color to </a:t>
            </a:r>
            <a:r>
              <a:rPr lang="en-US" sz="1400" dirty="0">
                <a:solidFill>
                  <a:srgbClr val="FFFF00"/>
                </a:solidFill>
                <a:latin typeface="Cambria Math" panose="02040503050406030204" pitchFamily="18" charset="0"/>
                <a:ea typeface="Cambria Math" panose="02040503050406030204" pitchFamily="18" charset="0"/>
              </a:rPr>
              <a:t>yellow</a:t>
            </a:r>
            <a:r>
              <a:rPr lang="en-US" sz="1400" dirty="0">
                <a:latin typeface="Cambria Math" panose="02040503050406030204" pitchFamily="18" charset="0"/>
                <a:ea typeface="Cambria Math" panose="02040503050406030204" pitchFamily="18" charset="0"/>
              </a:rPr>
              <a:t>.</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If  </a:t>
            </a:r>
            <a:r>
              <a:rPr lang="en-US" sz="1400" i="1" dirty="0">
                <a:latin typeface="Cambria Math" panose="02040503050406030204" pitchFamily="18" charset="0"/>
                <a:ea typeface="Cambria Math" panose="02040503050406030204" pitchFamily="18" charset="0"/>
              </a:rPr>
              <a:t>Lresult</a:t>
            </a:r>
            <a:r>
              <a:rPr lang="en-US" sz="1400" dirty="0">
                <a:latin typeface="Cambria Math" panose="02040503050406030204" pitchFamily="18" charset="0"/>
                <a:ea typeface="Cambria Math" panose="02040503050406030204" pitchFamily="18" charset="0"/>
              </a:rPr>
              <a:t>=1</a:t>
            </a:r>
            <a:r>
              <a:rPr lang="en-US" sz="1400" i="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or</a:t>
            </a:r>
            <a:r>
              <a:rPr lang="en-US" sz="1400" i="1" dirty="0">
                <a:latin typeface="Cambria Math" panose="02040503050406030204" pitchFamily="18" charset="0"/>
                <a:ea typeface="Cambria Math" panose="02040503050406030204" pitchFamily="18" charset="0"/>
              </a:rPr>
              <a:t> Rresult</a:t>
            </a:r>
            <a:r>
              <a:rPr lang="en-US" sz="1400" dirty="0">
                <a:latin typeface="Cambria Math" panose="02040503050406030204" pitchFamily="18" charset="0"/>
                <a:ea typeface="Cambria Math" panose="02040503050406030204" pitchFamily="18" charset="0"/>
              </a:rPr>
              <a:t>=1:   set  </a:t>
            </a:r>
            <a:r>
              <a:rPr lang="en-US" sz="1400" i="1" dirty="0">
                <a:latin typeface="Cambria Math" panose="02040503050406030204" pitchFamily="18" charset="0"/>
                <a:ea typeface="Cambria Math" panose="02040503050406030204" pitchFamily="18" charset="0"/>
              </a:rPr>
              <a:t>D=”awake”</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Else: Give full volume sound alert </a:t>
            </a:r>
            <a:r>
              <a:rPr lang="en-US" sz="1400" i="1" dirty="0">
                <a:latin typeface="Cambria Math" panose="02040503050406030204" pitchFamily="18" charset="0"/>
                <a:ea typeface="Cambria Math" panose="02040503050406030204" pitchFamily="18" charset="0"/>
              </a:rPr>
              <a:t>“Please open your eyes” </a:t>
            </a:r>
            <a:r>
              <a:rPr lang="en-US" sz="1400" dirty="0">
                <a:latin typeface="Cambria Math" panose="02040503050406030204" pitchFamily="18" charset="0"/>
                <a:ea typeface="Cambria Math" panose="02040503050406030204" pitchFamily="18" charset="0"/>
              </a:rPr>
              <a:t>and change box color to red.</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If </a:t>
            </a:r>
            <a:r>
              <a:rPr lang="en-US" sz="1400" i="1" dirty="0">
                <a:latin typeface="Cambria Math" panose="02040503050406030204" pitchFamily="18" charset="0"/>
                <a:ea typeface="Cambria Math" panose="02040503050406030204" pitchFamily="18" charset="0"/>
              </a:rPr>
              <a:t> Lresult</a:t>
            </a:r>
            <a:r>
              <a:rPr lang="en-US" sz="1400" dirty="0">
                <a:latin typeface="Cambria Math" panose="02040503050406030204" pitchFamily="18" charset="0"/>
                <a:ea typeface="Cambria Math" panose="02040503050406030204" pitchFamily="18" charset="0"/>
              </a:rPr>
              <a:t>=1:   set</a:t>
            </a:r>
            <a:r>
              <a:rPr lang="en-US" sz="1400" i="1" dirty="0">
                <a:latin typeface="Cambria Math" panose="02040503050406030204" pitchFamily="18" charset="0"/>
                <a:ea typeface="Cambria Math" panose="02040503050406030204" pitchFamily="18" charset="0"/>
              </a:rPr>
              <a:t>  L=” left eye: open”</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If  </a:t>
            </a:r>
            <a:r>
              <a:rPr lang="en-US" sz="1400" i="1" dirty="0">
                <a:latin typeface="Cambria Math" panose="02040503050406030204" pitchFamily="18" charset="0"/>
                <a:ea typeface="Cambria Math" panose="02040503050406030204" pitchFamily="18" charset="0"/>
              </a:rPr>
              <a:t>Rresult</a:t>
            </a:r>
            <a:r>
              <a:rPr lang="en-US" sz="1400" dirty="0">
                <a:latin typeface="Cambria Math" panose="02040503050406030204" pitchFamily="18" charset="0"/>
                <a:ea typeface="Cambria Math" panose="02040503050406030204" pitchFamily="18" charset="0"/>
              </a:rPr>
              <a:t>=1:   set  </a:t>
            </a:r>
            <a:r>
              <a:rPr lang="en-US" sz="1400" i="1" dirty="0">
                <a:latin typeface="Cambria Math" panose="02040503050406030204" pitchFamily="18" charset="0"/>
                <a:ea typeface="Cambria Math" panose="02040503050406030204" pitchFamily="18" charset="0"/>
              </a:rPr>
              <a:t>R=” right eye: open”</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Insert rectangle over face, eyes in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and add timestamp, messages </a:t>
            </a:r>
            <a:r>
              <a:rPr lang="en-US" sz="1400" i="1" dirty="0">
                <a:latin typeface="Cambria Math" panose="02040503050406030204" pitchFamily="18" charset="0"/>
                <a:ea typeface="Cambria Math" panose="02040503050406030204" pitchFamily="18" charset="0"/>
              </a:rPr>
              <a:t>L, R, D</a:t>
            </a:r>
            <a:r>
              <a:rPr lang="en-US" sz="1400" dirty="0">
                <a:latin typeface="Cambria Math" panose="02040503050406030204" pitchFamily="18" charset="0"/>
                <a:ea typeface="Cambria Math" panose="02040503050406030204" pitchFamily="18" charset="0"/>
              </a:rPr>
              <a:t> at top left of </a:t>
            </a:r>
            <a:r>
              <a:rPr lang="en-US" sz="1400" i="1" dirty="0">
                <a:latin typeface="Cambria Math" panose="02040503050406030204" pitchFamily="18" charset="0"/>
                <a:ea typeface="Cambria Math" panose="02040503050406030204" pitchFamily="18" charset="0"/>
              </a:rPr>
              <a:t>Frame</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Append </a:t>
            </a:r>
            <a:r>
              <a:rPr lang="en-US" sz="1400" i="1" dirty="0">
                <a:latin typeface="Cambria Math" panose="02040503050406030204" pitchFamily="18" charset="0"/>
                <a:ea typeface="Cambria Math" panose="02040503050406030204" pitchFamily="18" charset="0"/>
              </a:rPr>
              <a:t>Frame</a:t>
            </a:r>
            <a:r>
              <a:rPr lang="en-US" sz="1400" dirty="0">
                <a:latin typeface="Cambria Math" panose="02040503050406030204" pitchFamily="18" charset="0"/>
                <a:ea typeface="Cambria Math" panose="02040503050406030204" pitchFamily="18" charset="0"/>
              </a:rPr>
              <a:t> to the videoplayer object.</a:t>
            </a:r>
          </a:p>
          <a:p>
            <a:pPr marL="342900" indent="-342900">
              <a:buFont typeface="+mj-lt"/>
              <a:buAutoNum type="arabicPeriod"/>
            </a:pPr>
            <a:r>
              <a:rPr lang="en-US" sz="1400" dirty="0">
                <a:latin typeface="Cambria Math" panose="02040503050406030204" pitchFamily="18" charset="0"/>
                <a:ea typeface="Cambria Math" panose="02040503050406030204" pitchFamily="18" charset="0"/>
              </a:rPr>
              <a:t>End of while in step </a:t>
            </a:r>
            <a:r>
              <a:rPr lang="en-US" sz="1400" dirty="0" smtClean="0">
                <a:latin typeface="Cambria Math" panose="02040503050406030204" pitchFamily="18" charset="0"/>
                <a:ea typeface="Cambria Math" panose="02040503050406030204" pitchFamily="18" charset="0"/>
              </a:rPr>
              <a:t>4</a:t>
            </a:r>
          </a:p>
        </p:txBody>
      </p:sp>
    </p:spTree>
    <p:extLst>
      <p:ext uri="{BB962C8B-B14F-4D97-AF65-F5344CB8AC3E}">
        <p14:creationId xmlns:p14="http://schemas.microsoft.com/office/powerpoint/2010/main" val="370513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57141148"/>
              </p:ext>
            </p:extLst>
          </p:nvPr>
        </p:nvGraphicFramePr>
        <p:xfrm>
          <a:off x="1784350" y="1091140"/>
          <a:ext cx="8127999" cy="2223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262222519"/>
                    </a:ext>
                  </a:extLst>
                </a:gridCol>
                <a:gridCol w="2709333">
                  <a:extLst>
                    <a:ext uri="{9D8B030D-6E8A-4147-A177-3AD203B41FA5}">
                      <a16:colId xmlns:a16="http://schemas.microsoft.com/office/drawing/2014/main" val="2223427881"/>
                    </a:ext>
                  </a:extLst>
                </a:gridCol>
                <a:gridCol w="2709333">
                  <a:extLst>
                    <a:ext uri="{9D8B030D-6E8A-4147-A177-3AD203B41FA5}">
                      <a16:colId xmlns:a16="http://schemas.microsoft.com/office/drawing/2014/main" val="2901339337"/>
                    </a:ext>
                  </a:extLst>
                </a:gridCol>
              </a:tblGrid>
              <a:tr h="2223560">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900221825"/>
                  </a:ext>
                </a:extLst>
              </a:tr>
            </a:tbl>
          </a:graphicData>
        </a:graphic>
      </p:graphicFrame>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981200" y="1355195"/>
            <a:ext cx="2266950" cy="169545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695824" y="1355195"/>
            <a:ext cx="2305050" cy="1695450"/>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7329485" y="1355195"/>
            <a:ext cx="2428875" cy="169545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14688785"/>
              </p:ext>
            </p:extLst>
          </p:nvPr>
        </p:nvGraphicFramePr>
        <p:xfrm>
          <a:off x="1803399" y="4086225"/>
          <a:ext cx="8127999" cy="21431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44987540"/>
                    </a:ext>
                  </a:extLst>
                </a:gridCol>
                <a:gridCol w="2709333">
                  <a:extLst>
                    <a:ext uri="{9D8B030D-6E8A-4147-A177-3AD203B41FA5}">
                      <a16:colId xmlns:a16="http://schemas.microsoft.com/office/drawing/2014/main" val="3429232151"/>
                    </a:ext>
                  </a:extLst>
                </a:gridCol>
                <a:gridCol w="2709333">
                  <a:extLst>
                    <a:ext uri="{9D8B030D-6E8A-4147-A177-3AD203B41FA5}">
                      <a16:colId xmlns:a16="http://schemas.microsoft.com/office/drawing/2014/main" val="2742517242"/>
                    </a:ext>
                  </a:extLst>
                </a:gridCol>
              </a:tblGrid>
              <a:tr h="2143124">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283694204"/>
                  </a:ext>
                </a:extLst>
              </a:tr>
            </a:tbl>
          </a:graphicData>
        </a:graphic>
      </p:graphicFrame>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1981199" y="4322231"/>
            <a:ext cx="2409825" cy="1733550"/>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rcRect/>
          <a:stretch>
            <a:fillRect/>
          </a:stretch>
        </p:blipFill>
        <p:spPr bwMode="auto">
          <a:xfrm>
            <a:off x="4695824" y="4322231"/>
            <a:ext cx="2305050" cy="1733550"/>
          </a:xfrm>
          <a:prstGeom prst="rect">
            <a:avLst/>
          </a:prstGeom>
          <a:noFill/>
          <a:ln>
            <a:noFill/>
          </a:ln>
        </p:spPr>
      </p:pic>
      <p:pic>
        <p:nvPicPr>
          <p:cNvPr id="9" name="Picture 8"/>
          <p:cNvPicPr/>
          <p:nvPr/>
        </p:nvPicPr>
        <p:blipFill>
          <a:blip r:embed="rId7">
            <a:extLst>
              <a:ext uri="{28A0092B-C50C-407E-A947-70E740481C1C}">
                <a14:useLocalDpi xmlns:a14="http://schemas.microsoft.com/office/drawing/2010/main" val="0"/>
              </a:ext>
            </a:extLst>
          </a:blip>
          <a:stretch>
            <a:fillRect/>
          </a:stretch>
        </p:blipFill>
        <p:spPr>
          <a:xfrm>
            <a:off x="7505700" y="4322231"/>
            <a:ext cx="2252660" cy="1733550"/>
          </a:xfrm>
          <a:prstGeom prst="rect">
            <a:avLst/>
          </a:prstGeom>
        </p:spPr>
      </p:pic>
      <p:sp>
        <p:nvSpPr>
          <p:cNvPr id="10" name="TextBox 9"/>
          <p:cNvSpPr txBox="1"/>
          <p:nvPr/>
        </p:nvSpPr>
        <p:spPr>
          <a:xfrm>
            <a:off x="2828924" y="180754"/>
            <a:ext cx="6772275" cy="646331"/>
          </a:xfrm>
          <a:prstGeom prst="rect">
            <a:avLst/>
          </a:prstGeom>
          <a:noFill/>
        </p:spPr>
        <p:txBody>
          <a:bodyPr wrap="square" rtlCol="0">
            <a:spAutoFit/>
          </a:bodyPr>
          <a:lstStyle/>
          <a:p>
            <a:r>
              <a:rPr lang="en-US" sz="3600" b="1" dirty="0">
                <a:solidFill>
                  <a:schemeClr val="bg2">
                    <a:lumMod val="40000"/>
                    <a:lumOff val="60000"/>
                  </a:schemeClr>
                </a:solidFill>
                <a:latin typeface="Cambria Math" panose="02040503050406030204" pitchFamily="18" charset="0"/>
                <a:ea typeface="Cambria Math" panose="02040503050406030204" pitchFamily="18" charset="0"/>
              </a:rPr>
              <a:t>Eye states and their HOG </a:t>
            </a:r>
            <a:r>
              <a:rPr lang="en-US" sz="3600" b="1" dirty="0" smtClean="0">
                <a:solidFill>
                  <a:schemeClr val="bg2">
                    <a:lumMod val="40000"/>
                    <a:lumOff val="60000"/>
                  </a:schemeClr>
                </a:solidFill>
                <a:latin typeface="Cambria Math" panose="02040503050406030204" pitchFamily="18" charset="0"/>
                <a:ea typeface="Cambria Math" panose="02040503050406030204" pitchFamily="18" charset="0"/>
              </a:rPr>
              <a:t>features</a:t>
            </a:r>
            <a:endParaRPr lang="en-US" sz="3600" b="1" dirty="0">
              <a:solidFill>
                <a:schemeClr val="bg2">
                  <a:lumMod val="40000"/>
                  <a:lumOff val="60000"/>
                </a:schemeClr>
              </a:solidFill>
              <a:latin typeface="Cambria Math" panose="02040503050406030204" pitchFamily="18" charset="0"/>
              <a:ea typeface="Cambria Math" panose="02040503050406030204" pitchFamily="18" charset="0"/>
            </a:endParaRPr>
          </a:p>
        </p:txBody>
      </p:sp>
      <p:sp>
        <p:nvSpPr>
          <p:cNvPr id="11" name="TextBox 10"/>
          <p:cNvSpPr txBox="1"/>
          <p:nvPr/>
        </p:nvSpPr>
        <p:spPr>
          <a:xfrm>
            <a:off x="4391024" y="3431143"/>
            <a:ext cx="2828925" cy="369332"/>
          </a:xfrm>
          <a:prstGeom prst="rect">
            <a:avLst/>
          </a:prstGeom>
          <a:noFill/>
        </p:spPr>
        <p:txBody>
          <a:bodyPr wrap="square" rtlCol="0">
            <a:spAutoFit/>
          </a:bodyPr>
          <a:lstStyle/>
          <a:p>
            <a:r>
              <a:rPr lang="en-US" b="1" dirty="0">
                <a:solidFill>
                  <a:schemeClr val="bg2">
                    <a:lumMod val="40000"/>
                    <a:lumOff val="60000"/>
                  </a:schemeClr>
                </a:solidFill>
                <a:latin typeface="Cambria Math" panose="02040503050406030204" pitchFamily="18" charset="0"/>
                <a:ea typeface="Cambria Math" panose="02040503050406030204" pitchFamily="18" charset="0"/>
              </a:rPr>
              <a:t>(a) Open Eye HOG features</a:t>
            </a:r>
          </a:p>
        </p:txBody>
      </p:sp>
      <p:sp>
        <p:nvSpPr>
          <p:cNvPr id="12" name="TextBox 11"/>
          <p:cNvSpPr txBox="1"/>
          <p:nvPr/>
        </p:nvSpPr>
        <p:spPr>
          <a:xfrm>
            <a:off x="4305888" y="6330433"/>
            <a:ext cx="2999195" cy="369332"/>
          </a:xfrm>
          <a:prstGeom prst="rect">
            <a:avLst/>
          </a:prstGeom>
          <a:noFill/>
        </p:spPr>
        <p:txBody>
          <a:bodyPr wrap="square" rtlCol="0">
            <a:spAutoFit/>
          </a:bodyPr>
          <a:lstStyle/>
          <a:p>
            <a:r>
              <a:rPr lang="en-US" b="1" dirty="0">
                <a:solidFill>
                  <a:schemeClr val="bg2">
                    <a:lumMod val="40000"/>
                    <a:lumOff val="60000"/>
                  </a:schemeClr>
                </a:solidFill>
                <a:latin typeface="Cambria Math" panose="02040503050406030204" pitchFamily="18" charset="0"/>
                <a:ea typeface="Cambria Math" panose="02040503050406030204" pitchFamily="18" charset="0"/>
              </a:rPr>
              <a:t>(b) Closed Eye HOG features</a:t>
            </a:r>
          </a:p>
        </p:txBody>
      </p:sp>
    </p:spTree>
    <p:extLst>
      <p:ext uri="{BB962C8B-B14F-4D97-AF65-F5344CB8AC3E}">
        <p14:creationId xmlns:p14="http://schemas.microsoft.com/office/powerpoint/2010/main" val="1109293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heme1" id="{C1BC872A-4B69-4BA0-A457-736CA2E26365}" vid="{50622F69-CB2D-4F45-A449-8766DDC613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2285</TotalTime>
  <Words>2588</Words>
  <Application>Microsoft Office PowerPoint</Application>
  <PresentationFormat>Widescreen</PresentationFormat>
  <Paragraphs>239</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vt:lpstr>
      <vt:lpstr>Cambria Math</vt:lpstr>
      <vt:lpstr>Courier New</vt:lpstr>
      <vt:lpstr>Theme1</vt:lpstr>
      <vt:lpstr>Drowsiness Detection Using Video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Using Video Analysis</dc:title>
  <dc:creator>Aashritha Vathsala</dc:creator>
  <cp:lastModifiedBy>Aashritha Vathsala</cp:lastModifiedBy>
  <cp:revision>85</cp:revision>
  <dcterms:created xsi:type="dcterms:W3CDTF">2021-04-20T07:53:18Z</dcterms:created>
  <dcterms:modified xsi:type="dcterms:W3CDTF">2021-05-07T16:22:53Z</dcterms:modified>
</cp:coreProperties>
</file>